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5" r:id="rId2"/>
    <p:sldId id="259" r:id="rId3"/>
    <p:sldId id="258" r:id="rId4"/>
    <p:sldId id="288" r:id="rId5"/>
    <p:sldId id="279" r:id="rId6"/>
    <p:sldId id="289" r:id="rId7"/>
    <p:sldId id="280" r:id="rId8"/>
    <p:sldId id="281" r:id="rId9"/>
    <p:sldId id="282" r:id="rId10"/>
    <p:sldId id="283" r:id="rId11"/>
    <p:sldId id="260" r:id="rId12"/>
    <p:sldId id="290" r:id="rId13"/>
    <p:sldId id="291" r:id="rId14"/>
    <p:sldId id="271" r:id="rId15"/>
    <p:sldId id="292" r:id="rId16"/>
    <p:sldId id="262" r:id="rId17"/>
    <p:sldId id="263" r:id="rId18"/>
    <p:sldId id="264" r:id="rId19"/>
    <p:sldId id="293" r:id="rId20"/>
    <p:sldId id="265" r:id="rId21"/>
    <p:sldId id="270" r:id="rId22"/>
    <p:sldId id="29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C66FF"/>
    <a:srgbClr val="FF33CC"/>
    <a:srgbClr val="E67D60"/>
    <a:srgbClr val="CF4520"/>
    <a:srgbClr val="FF6969"/>
    <a:srgbClr val="8ADCEA"/>
    <a:srgbClr val="E48E6B"/>
    <a:srgbClr val="82C341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91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600DB-0CEA-46E1-8B3B-4C848998395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36F58-69F5-440D-B4E2-8D34E4473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56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7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Store Performance Monitoring</a:t>
            </a:r>
            <a:r>
              <a:rPr lang="en-US" dirty="0"/>
              <a:t>: Continuous tracking of </a:t>
            </a:r>
            <a:r>
              <a:rPr lang="en-US" b="1" dirty="0"/>
              <a:t>sales and customer traffic</a:t>
            </a:r>
            <a:r>
              <a:rPr lang="en-US" dirty="0"/>
              <a:t> provides insights into store success and areas needing attention, helping Amazon Go optimize store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 Feedback Analysis</a:t>
            </a:r>
            <a:r>
              <a:rPr lang="en-US" dirty="0"/>
              <a:t>: Regular </a:t>
            </a:r>
            <a:r>
              <a:rPr lang="en-US" b="1" dirty="0"/>
              <a:t>feedback collection</a:t>
            </a:r>
            <a:r>
              <a:rPr lang="en-US" dirty="0"/>
              <a:t> allows Amazon to make real-time improvements based on customer input, enhancing satisfaction and loyalty.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Technology Monitoring</a:t>
            </a:r>
            <a:r>
              <a:rPr lang="en-US" dirty="0"/>
              <a:t>: Keeping an eye on the </a:t>
            </a:r>
            <a:r>
              <a:rPr lang="en-US" b="1" dirty="0"/>
              <a:t>technology performance</a:t>
            </a:r>
            <a:r>
              <a:rPr lang="en-US" dirty="0"/>
              <a:t> ensures that the AI and sensor systems are functioning properly, preventing disruptions in the shopping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Competitive Analysis</a:t>
            </a:r>
            <a:r>
              <a:rPr lang="en-US" dirty="0"/>
              <a:t>: Understanding what competitors are doing helps Amazon Go stay ahead of industry trends and make informed adjustments.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KPI Evaluation</a:t>
            </a:r>
            <a:r>
              <a:rPr lang="en-US" dirty="0"/>
              <a:t>: </a:t>
            </a:r>
            <a:r>
              <a:rPr lang="en-US" b="1" dirty="0"/>
              <a:t>KPIs</a:t>
            </a:r>
            <a:r>
              <a:rPr lang="en-US" dirty="0"/>
              <a:t> such as customer satisfaction and </a:t>
            </a:r>
            <a:r>
              <a:rPr lang="en-US" b="1" dirty="0"/>
              <a:t>retention rates</a:t>
            </a:r>
            <a:r>
              <a:rPr lang="en-US" dirty="0"/>
              <a:t> offer quantifiable measures of how well the strategy is working.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Market Trend Analysis</a:t>
            </a:r>
            <a:r>
              <a:rPr lang="en-US" dirty="0"/>
              <a:t>: Staying aware of evolving </a:t>
            </a:r>
            <a:r>
              <a:rPr lang="en-US" b="1" dirty="0"/>
              <a:t>market trends</a:t>
            </a:r>
            <a:r>
              <a:rPr lang="en-US" dirty="0"/>
              <a:t> allows Amazon Go to adjust its strategy in response to changing consumer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Adjustment and Optimization</a:t>
            </a:r>
            <a:r>
              <a:rPr lang="en-US" dirty="0"/>
              <a:t>: Regular </a:t>
            </a:r>
            <a:r>
              <a:rPr lang="en-US" b="1" dirty="0"/>
              <a:t>strategic adjustments</a:t>
            </a:r>
            <a:r>
              <a:rPr lang="en-US" dirty="0"/>
              <a:t> ensure the company remains agile, making necessary changes based on real-time data and feedback.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0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0BEEB-5108-F4C7-EF1E-761F00072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BBD6BC-679D-2E1F-F154-E1F11B5BF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B2F2A-39FF-D6BC-F9F8-1B73DAA0F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D0424-C14B-8724-441A-B024ABAD6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66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A3AE-C459-CA75-7EC8-248AE6B5A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90514-58BE-E16D-B4FB-7D5E7A811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AEF19-2D85-AEF0-8436-989922430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BF18E-9EF9-5323-E576-4AD25E055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14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DD9A-79A4-C1A5-F43F-E969F7A09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C489F-A6BC-AA6B-102B-FB107F48D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51C46-9CC2-DBC8-F040-D58338F8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8BD18-CC6C-4059-7F63-E971771A0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0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0471A-E33C-E6D1-0C6F-412D906B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7D599B-99BE-9D71-D0A0-5C2755991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52A2F-9D9F-FD88-95D9-BA50CE4E8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9072-E35D-D0D2-3C34-51856C297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9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– Amazon Go:</a:t>
            </a:r>
            <a:br>
              <a:rPr lang="en-US" dirty="0"/>
            </a:br>
            <a:r>
              <a:rPr lang="en-US" dirty="0"/>
              <a:t>Amazon Go exemplifies strategic marketing by leveraging cutting-edge technology (computer vision, AI, and sensor fusion) to redefine convenience in the retail sector. This innovation-driven approach enhances customer experience and positions Amazon as a leader in modern retail.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36F58-69F5-440D-B4E2-8D34E4473A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02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164AF-E94A-F642-C5B1-882A22251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A2D71-8697-C158-08BD-B79B3A0C0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4B5B7-23EF-095A-2163-A21AFAD3A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A6D1D-CE53-AF34-3B23-1B7C8CE3BD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59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Strengths</a:t>
            </a:r>
            <a:r>
              <a:rPr lang="en-US" dirty="0"/>
              <a:t>: Amazon Go leverages Amazon's strong brand and cutting-edge technology to provide an unmatched shopping experience. The system’s seamless operation, driven by sensors and AI, is a clear advantage.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Weaknesses</a:t>
            </a:r>
            <a:r>
              <a:rPr lang="en-US" dirty="0"/>
              <a:t>: Despite the technological innovations, Amazon Go’s reliance on advanced technology for store operations comes with high costs, and its current reach is limited compared to traditional retailers.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Opportunities</a:t>
            </a:r>
            <a:r>
              <a:rPr lang="en-US" dirty="0"/>
              <a:t>: There’s potential for Amazon Go to grow by opening more stores, expanding globally, and exploring partnerships for tech integration with other businesses, catering to the increasing demand for urban convenience.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Threats</a:t>
            </a:r>
            <a:r>
              <a:rPr lang="en-US" dirty="0"/>
              <a:t>: While Amazon Go is a leader in tech-driven shopping, it faces stiff competition from well-established retailers and potential risks from technical issues that could harm its brand reputation.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6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D7231-02D4-22F2-B7D3-F3FEDF83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A6E35-5DD3-CF5D-ECB8-B9F2D7D3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DA768-0D75-1289-7D05-0E553C146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Strengths</a:t>
            </a:r>
            <a:r>
              <a:rPr lang="en-US" dirty="0"/>
              <a:t>: Amazon Go leverages Amazon's strong brand and cutting-edge technology to provide an unmatched shopping experience. The system’s seamless operation, driven by sensors and AI, is a clear advantage.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Weaknesses</a:t>
            </a:r>
            <a:r>
              <a:rPr lang="en-US" dirty="0"/>
              <a:t>: Despite the technological innovations, Amazon Go’s reliance on advanced technology for store operations comes with high costs, and its current reach is limited compared to traditional retailers.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Opportunities</a:t>
            </a:r>
            <a:r>
              <a:rPr lang="en-US" dirty="0"/>
              <a:t>: There’s potential for Amazon Go to grow by opening more stores, expanding globally, and exploring partnerships for tech integration with other businesses, catering to the increasing demand for urban convenience.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Threats</a:t>
            </a:r>
            <a:r>
              <a:rPr lang="en-US" dirty="0"/>
              <a:t>: While Amazon Go is a leader in tech-driven shopping, it faces stiff competition from well-established retailers and potential risks from technical issues that could harm its brand reputation.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2CFBF-316A-576B-B7B9-6986D7D40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05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Segmentation</a:t>
            </a:r>
            <a:r>
              <a:rPr lang="en-US" dirty="0"/>
              <a:t>: Amazon Go segments its market based on </a:t>
            </a:r>
            <a:r>
              <a:rPr lang="en-US" b="1" dirty="0"/>
              <a:t>demographics</a:t>
            </a:r>
            <a:r>
              <a:rPr lang="en-US" dirty="0"/>
              <a:t> (targeting young, professional individuals) and </a:t>
            </a:r>
            <a:r>
              <a:rPr lang="en-US" b="1" dirty="0"/>
              <a:t>behavior</a:t>
            </a:r>
            <a:r>
              <a:rPr lang="en-US" dirty="0"/>
              <a:t> (customers who value convenience and efficiency).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Targeting</a:t>
            </a:r>
            <a:r>
              <a:rPr lang="en-US" dirty="0"/>
              <a:t>: Amazon Go targets busy professionals and tech-savvy consumers who need a frictionless shopping experience. This target group includes urban individuals with a high need for time-saving solutions.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Positioning</a:t>
            </a:r>
            <a:r>
              <a:rPr lang="en-US" dirty="0"/>
              <a:t>: Amazon Go positions itself as a cutting-edge, innovative solution for busy, modern consumers looking for an effortless and quick shopping experience.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11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Product</a:t>
            </a:r>
            <a:r>
              <a:rPr lang="en-US" dirty="0"/>
              <a:t>: Amazon Go offers a wide range of </a:t>
            </a:r>
            <a:r>
              <a:rPr lang="en-US" b="1" dirty="0"/>
              <a:t>ready-to-eat meals</a:t>
            </a:r>
            <a:r>
              <a:rPr lang="en-US" dirty="0"/>
              <a:t> and everyday essentials, ensuring a </a:t>
            </a:r>
            <a:r>
              <a:rPr lang="en-US" b="1" dirty="0"/>
              <a:t>convenient shopping experience</a:t>
            </a:r>
            <a:r>
              <a:rPr lang="en-US" dirty="0"/>
              <a:t> with a tech-driven, </a:t>
            </a:r>
            <a:r>
              <a:rPr lang="en-US" b="1" dirty="0"/>
              <a:t>checkout-free process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Price</a:t>
            </a:r>
            <a:r>
              <a:rPr lang="en-US" dirty="0"/>
              <a:t>: Amazon Go uses </a:t>
            </a:r>
            <a:r>
              <a:rPr lang="en-US" b="1" dirty="0"/>
              <a:t>competitive pricing</a:t>
            </a:r>
            <a:r>
              <a:rPr lang="en-US" dirty="0"/>
              <a:t> to attract customers while positioning itself as an affordable and convenient shopping option. The pricing is designed to match the </a:t>
            </a:r>
            <a:r>
              <a:rPr lang="en-US" b="1" dirty="0"/>
              <a:t>urban lifestyle</a:t>
            </a:r>
            <a:r>
              <a:rPr lang="en-US" dirty="0"/>
              <a:t> of busy professionals.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Place</a:t>
            </a:r>
            <a:r>
              <a:rPr lang="en-US" dirty="0"/>
              <a:t>: Amazon Go strategically places its stores in </a:t>
            </a:r>
            <a:r>
              <a:rPr lang="en-US" b="1" dirty="0"/>
              <a:t>high-traffic urban areas</a:t>
            </a:r>
            <a:r>
              <a:rPr lang="en-US" dirty="0"/>
              <a:t> such as near offices and busy shopping streets to reach its </a:t>
            </a:r>
            <a:r>
              <a:rPr lang="en-US" b="1" dirty="0"/>
              <a:t>target audience</a:t>
            </a:r>
            <a:r>
              <a:rPr lang="en-US" dirty="0"/>
              <a:t>. This also enhances accessibility and convenience.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Promotion</a:t>
            </a:r>
            <a:r>
              <a:rPr lang="en-US" dirty="0"/>
              <a:t>: The promotional strategy revolves around leveraging </a:t>
            </a:r>
            <a:r>
              <a:rPr lang="en-US" b="1" dirty="0"/>
              <a:t>technology</a:t>
            </a:r>
            <a:r>
              <a:rPr lang="en-US" dirty="0"/>
              <a:t>, such as in-app discounts, </a:t>
            </a:r>
            <a:r>
              <a:rPr lang="en-US" b="1" dirty="0"/>
              <a:t>Amazon Prime membership integration</a:t>
            </a:r>
            <a:r>
              <a:rPr lang="en-US" dirty="0"/>
              <a:t>, and </a:t>
            </a:r>
            <a:r>
              <a:rPr lang="en-US" b="1" dirty="0"/>
              <a:t>digital marketing</a:t>
            </a:r>
            <a:r>
              <a:rPr lang="en-US" dirty="0"/>
              <a:t> campaigns to reach customers and drive store visits.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9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Store Openings</a:t>
            </a:r>
            <a:r>
              <a:rPr lang="en-US" dirty="0"/>
              <a:t>: Amazon Go opens stores in high-traffic locations to </a:t>
            </a:r>
            <a:r>
              <a:rPr lang="en-US" b="1" dirty="0"/>
              <a:t>maximize footfall</a:t>
            </a:r>
            <a:r>
              <a:rPr lang="en-US" dirty="0"/>
              <a:t> and make it convenient for busy consumers to access the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App Functionality</a:t>
            </a:r>
            <a:r>
              <a:rPr lang="en-US" dirty="0"/>
              <a:t>: The app is a core part of the </a:t>
            </a:r>
            <a:r>
              <a:rPr lang="en-US" b="1" dirty="0"/>
              <a:t>seamless experience</a:t>
            </a:r>
            <a:r>
              <a:rPr lang="en-US" dirty="0"/>
              <a:t>, ensuring that customers can easily </a:t>
            </a:r>
            <a:r>
              <a:rPr lang="en-US" b="1" dirty="0"/>
              <a:t>track their purchases</a:t>
            </a:r>
            <a:r>
              <a:rPr lang="en-US" dirty="0"/>
              <a:t> and avoid checkout lines.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Technology Integration</a:t>
            </a:r>
            <a:r>
              <a:rPr lang="en-US" dirty="0"/>
              <a:t>: Advanced technologies such as </a:t>
            </a:r>
            <a:r>
              <a:rPr lang="en-US" b="1" dirty="0"/>
              <a:t>AI and sensors</a:t>
            </a:r>
            <a:r>
              <a:rPr lang="en-US" dirty="0"/>
              <a:t> are critical for optimizing the store’s </a:t>
            </a:r>
            <a:r>
              <a:rPr lang="en-US" b="1" dirty="0"/>
              <a:t>automated shopping process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Staff Training</a:t>
            </a:r>
            <a:r>
              <a:rPr lang="en-US" dirty="0"/>
              <a:t>: Proper </a:t>
            </a:r>
            <a:r>
              <a:rPr lang="en-US" b="1" dirty="0"/>
              <a:t>staff training</a:t>
            </a:r>
            <a:r>
              <a:rPr lang="en-US" dirty="0"/>
              <a:t> ensures that employees can </a:t>
            </a:r>
            <a:r>
              <a:rPr lang="en-US" b="1" dirty="0"/>
              <a:t>assist customers</a:t>
            </a:r>
            <a:r>
              <a:rPr lang="en-US" dirty="0"/>
              <a:t> in case of technical issues and maintain a smooth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 Education</a:t>
            </a:r>
            <a:r>
              <a:rPr lang="en-US" dirty="0"/>
              <a:t>: Educating customers on how the </a:t>
            </a:r>
            <a:r>
              <a:rPr lang="en-US" b="1" dirty="0"/>
              <a:t>Amazon Go system</a:t>
            </a:r>
            <a:r>
              <a:rPr lang="en-US" dirty="0"/>
              <a:t> works encourages adoption and enhances satisfaction.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Partnerships</a:t>
            </a:r>
            <a:r>
              <a:rPr lang="en-US" dirty="0"/>
              <a:t>: Partnerships with local businesses help Amazon Go to promote its stores through </a:t>
            </a:r>
            <a:r>
              <a:rPr lang="en-US" b="1" dirty="0"/>
              <a:t>location-based offers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Feedback Collection</a:t>
            </a:r>
            <a:r>
              <a:rPr lang="en-US" dirty="0"/>
              <a:t>: Continuous feedback helps improve the store experience and ensures that Amazon Go remains </a:t>
            </a:r>
            <a:r>
              <a:rPr lang="en-US" b="1" dirty="0"/>
              <a:t>responsive to customer needs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D31D-B12F-439E-AE6D-BE46E541AD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8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6558-E235-5EB7-17FB-2794D5620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2A246-8213-12B5-89BD-C9CF1475F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16243-5B17-40D8-5910-700E5CB6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E4851-0B2E-48A9-B0D8-C41BDD42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47E2-D191-2F0F-369A-BA6D2CF1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1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67B1-04A7-6D08-55E2-CBF34F96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A7BC1-D50B-6E9D-F482-AC6E4D7EA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1D8AC-17A0-B036-4C50-0031D830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926F-39F6-E8EF-3675-26B3B9F6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ACADD-C267-E14A-E171-BA4A2221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2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ACEEC-A452-2F2C-A95D-6B3785237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B192D-FDCD-1C61-E7AA-F538AA0F2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59965-E1C3-83C7-414B-43CF702E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17AAE-62EB-9918-A053-453B49302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871A3-BE36-86B3-C671-4048CE87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0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8CFF-65DE-80CF-A43F-AE2095B7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682B-3E21-BA9F-ADED-745EBF5E3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693A8-BED6-15E7-0959-D6A78B896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44EF3-55A6-F775-4AE8-A5915708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4B97-617C-95B8-4430-21D30641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6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98A4-445D-C47F-6ECD-556859183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22614-1BA2-6E4F-C293-7FBBAC619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97120-0567-524A-4E5B-694726D0F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343D2-97B7-1838-6ACD-A9B8BEE1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8E553-D522-2CEE-C4FB-81FE334D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3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8DB7-4CBD-3A9F-4E12-2E2DF4D9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F3BF-15B9-D964-60B0-366F3DA86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163B4-036F-40B3-7298-BEBE8BFC7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8A23F-F0D6-21EF-7557-54C0BF7E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187B1-9422-059A-EFC1-D600431F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830B5-A66B-C34E-C880-6EDBC76C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2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4C30-B018-2E47-6162-CAE26A63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C447E-9F70-F9EC-324B-D67CAA232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78607-F6DA-FC72-53A5-5C81883C6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9686A-492D-AAC4-AC06-0272972E8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72409-DBFA-BC93-F85C-7DC074A78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26226-9D0B-1CE5-291B-AEDBAA4A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C6613-4742-4277-625C-78C30635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7757-5AE1-3E3E-ACBD-9C14D5BE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5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9477-4BE9-BA53-3935-D034D1A7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EE6DEB-82E1-3384-7E90-E79EA6C02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8D3EC-2C54-3816-23DE-6BAB2790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6317E-98A6-4257-1E5D-55551599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2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E0FD9-C161-CD71-DC86-987CD37E6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24A94-2C4C-8A15-5C03-3785D06B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7E9A6-4208-7077-D4EB-25A6F4B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8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7F6C-63DD-1548-380B-5B7EA8B3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EC78-7995-E63D-B76F-0D2933D16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C6956-F84C-97C2-8516-0179BCAAF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52D7B-7A22-A36B-FFC2-C14320E5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81C4A-6A9E-EE17-F219-64D01CBA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821C1-E841-2E96-88E8-3993540B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7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C349-D6AA-F123-CDBA-0C9D20AF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F1C857-44F3-9A1E-86D5-146434B70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A1062-DE94-133C-66CC-F119F3F1B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2A7A2-ACE9-D313-8D48-6C51A4BD7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DB656-E9BE-64C6-2DE8-29E62657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CBAB9-1CF5-4605-F28B-5C2685CA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0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1FC44-D1CB-4CFE-B457-2D0BDABC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45C1A-65F2-DA8D-4495-26BFD809D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C7816-400D-897C-C667-BEC71D3F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F5B1B8-CE0A-4AC3-8216-42DADE6AAD1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9AB70-5E36-B5FD-695A-C2E2D51CA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C47F5-73EF-4C62-608F-839A07063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A6F713-4D3A-4459-9A16-0B17C7BCD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hyperlink" Target="https://www.pestleanalysi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www.amazon.com/go" TargetMode="External"/><Relationship Id="rId5" Type="http://schemas.openxmlformats.org/officeDocument/2006/relationships/image" Target="../media/image5.jpe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953B9C-B830-527D-DA91-61202EDCDA79}"/>
              </a:ext>
            </a:extLst>
          </p:cNvPr>
          <p:cNvSpPr txBox="1"/>
          <p:nvPr/>
        </p:nvSpPr>
        <p:spPr>
          <a:xfrm>
            <a:off x="299007" y="142826"/>
            <a:ext cx="99983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/>
              <a:t>Strategic Marketing Insights for Local Businesses: Lessons from</a:t>
            </a:r>
          </a:p>
        </p:txBody>
      </p:sp>
      <p:pic>
        <p:nvPicPr>
          <p:cNvPr id="12292" name="Picture 4" descr="Amazon.co.uk: : All Departments">
            <a:extLst>
              <a:ext uri="{FF2B5EF4-FFF2-40B4-BE49-F238E27FC236}">
                <a16:creationId xmlns:a16="http://schemas.microsoft.com/office/drawing/2014/main" id="{3EE0B282-FF1D-FEB9-05F3-BBFADE504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9930"/>
            <a:ext cx="12192000" cy="48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978E40-0E6A-391E-FB13-364BD8AE60A6}"/>
              </a:ext>
            </a:extLst>
          </p:cNvPr>
          <p:cNvSpPr/>
          <p:nvPr/>
        </p:nvSpPr>
        <p:spPr>
          <a:xfrm>
            <a:off x="10773635" y="4785305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3D6E5-8203-7150-15EB-187D53ED4D54}"/>
              </a:ext>
            </a:extLst>
          </p:cNvPr>
          <p:cNvSpPr/>
          <p:nvPr/>
        </p:nvSpPr>
        <p:spPr>
          <a:xfrm>
            <a:off x="8718396" y="4831523"/>
            <a:ext cx="1833752" cy="1842807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29B9E-4236-AD97-B686-295919958FE7}"/>
              </a:ext>
            </a:extLst>
          </p:cNvPr>
          <p:cNvSpPr/>
          <p:nvPr/>
        </p:nvSpPr>
        <p:spPr>
          <a:xfrm>
            <a:off x="7158734" y="4831523"/>
            <a:ext cx="1278129" cy="1842807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E06275-3DF9-1426-1F97-EF5D19C9230A}"/>
              </a:ext>
            </a:extLst>
          </p:cNvPr>
          <p:cNvSpPr/>
          <p:nvPr/>
        </p:nvSpPr>
        <p:spPr>
          <a:xfrm>
            <a:off x="4467446" y="4819225"/>
            <a:ext cx="2402383" cy="1855105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EDD869-B2DE-D34D-077E-D32B552C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78" y="134263"/>
            <a:ext cx="4225927" cy="422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AA79E91-682C-F397-1573-65E86C37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47310"/>
            <a:ext cx="3212025" cy="40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67D3B-3CD9-46FE-AE57-DC1EAB1E4ADA}"/>
              </a:ext>
            </a:extLst>
          </p:cNvPr>
          <p:cNvSpPr txBox="1"/>
          <p:nvPr/>
        </p:nvSpPr>
        <p:spPr>
          <a:xfrm>
            <a:off x="276600" y="2917520"/>
            <a:ext cx="863694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Federation of Small Businesses (FSB) UK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C3476F8-9014-142F-2D5B-D01A1CA54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443"/>
          <a:stretch/>
        </p:blipFill>
        <p:spPr bwMode="auto">
          <a:xfrm>
            <a:off x="8913548" y="1944547"/>
            <a:ext cx="2402383" cy="290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fault">
            <a:extLst>
              <a:ext uri="{FF2B5EF4-FFF2-40B4-BE49-F238E27FC236}">
                <a16:creationId xmlns:a16="http://schemas.microsoft.com/office/drawing/2014/main" id="{6E39F654-78AB-6301-6AA7-7B8E8DB0C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/>
          <a:stretch/>
        </p:blipFill>
        <p:spPr bwMode="auto">
          <a:xfrm>
            <a:off x="4450179" y="4783763"/>
            <a:ext cx="7577127" cy="195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1078B1-B0E6-09F4-9734-6FF17B3CE0BD}"/>
              </a:ext>
            </a:extLst>
          </p:cNvPr>
          <p:cNvSpPr txBox="1"/>
          <p:nvPr/>
        </p:nvSpPr>
        <p:spPr>
          <a:xfrm>
            <a:off x="462754" y="-627795"/>
            <a:ext cx="19959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CONTENT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BD433B8-C6AB-C30A-7629-A2E607E0F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4"/>
          <a:stretch/>
        </p:blipFill>
        <p:spPr bwMode="auto">
          <a:xfrm rot="9372394">
            <a:off x="12363322" y="4797133"/>
            <a:ext cx="1979336" cy="19713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C190F70-E546-BFDF-C84F-88BD8260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739" y="2095870"/>
            <a:ext cx="870498" cy="6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4F3B67A9-B8C9-BC15-D169-C5A348B7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67" y="2917520"/>
            <a:ext cx="3148012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DDEBE1-D7C8-8511-3CC4-8B2025BEC9F5}"/>
              </a:ext>
            </a:extLst>
          </p:cNvPr>
          <p:cNvSpPr/>
          <p:nvPr/>
        </p:nvSpPr>
        <p:spPr>
          <a:xfrm>
            <a:off x="-83549" y="5779213"/>
            <a:ext cx="4173579" cy="78382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2804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1AA93-2242-5152-CD0C-8D8CECF94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773CF28-64C5-C2B7-D5EB-8151AAA49D27}"/>
              </a:ext>
            </a:extLst>
          </p:cNvPr>
          <p:cNvSpPr/>
          <p:nvPr/>
        </p:nvSpPr>
        <p:spPr>
          <a:xfrm>
            <a:off x="147760" y="1286605"/>
            <a:ext cx="10224070" cy="5504823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5C6FF76-8B01-13C5-351C-D2FCAF38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87" y="-1901911"/>
            <a:ext cx="4962668" cy="496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E15B0-1A64-03C4-2394-D6219872474A}"/>
              </a:ext>
            </a:extLst>
          </p:cNvPr>
          <p:cNvSpPr txBox="1"/>
          <p:nvPr/>
        </p:nvSpPr>
        <p:spPr>
          <a:xfrm>
            <a:off x="947424" y="3178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2. Marketing Planning Process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4C2407-F423-038A-B7BD-5519771BCBD0}"/>
              </a:ext>
            </a:extLst>
          </p:cNvPr>
          <p:cNvSpPr/>
          <p:nvPr/>
        </p:nvSpPr>
        <p:spPr>
          <a:xfrm>
            <a:off x="10361792" y="2643543"/>
            <a:ext cx="1840145" cy="829211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478B71-C958-5353-C2C7-B9BC726699E4}"/>
              </a:ext>
            </a:extLst>
          </p:cNvPr>
          <p:cNvSpPr/>
          <p:nvPr/>
        </p:nvSpPr>
        <p:spPr>
          <a:xfrm>
            <a:off x="10357521" y="3482941"/>
            <a:ext cx="1834477" cy="829211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BAF683-1515-0969-6B6E-A348224A12C4}"/>
              </a:ext>
            </a:extLst>
          </p:cNvPr>
          <p:cNvSpPr/>
          <p:nvPr/>
        </p:nvSpPr>
        <p:spPr>
          <a:xfrm>
            <a:off x="10372211" y="4312152"/>
            <a:ext cx="1817382" cy="829211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58C7FD-0A6C-BE16-FC38-B12C923237E6}"/>
              </a:ext>
            </a:extLst>
          </p:cNvPr>
          <p:cNvSpPr/>
          <p:nvPr/>
        </p:nvSpPr>
        <p:spPr>
          <a:xfrm>
            <a:off x="10374618" y="1836207"/>
            <a:ext cx="1817382" cy="829211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F7A348-2461-4365-A2BB-9FFEA747F1FF}"/>
              </a:ext>
            </a:extLst>
          </p:cNvPr>
          <p:cNvSpPr/>
          <p:nvPr/>
        </p:nvSpPr>
        <p:spPr>
          <a:xfrm>
            <a:off x="10347043" y="5134578"/>
            <a:ext cx="1840145" cy="8292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430B33E0-C1E4-57B9-13FE-AAC6E53D9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768" y="777738"/>
            <a:ext cx="1359804" cy="90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586D71-E570-9C5B-76FB-996587087602}"/>
              </a:ext>
            </a:extLst>
          </p:cNvPr>
          <p:cNvSpPr txBox="1"/>
          <p:nvPr/>
        </p:nvSpPr>
        <p:spPr>
          <a:xfrm>
            <a:off x="10553901" y="2014663"/>
            <a:ext cx="382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Situation Analysis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7EC977-D59F-069A-B674-707B47E5B470}"/>
              </a:ext>
            </a:extLst>
          </p:cNvPr>
          <p:cNvSpPr/>
          <p:nvPr/>
        </p:nvSpPr>
        <p:spPr>
          <a:xfrm>
            <a:off x="10361792" y="1830982"/>
            <a:ext cx="3217126" cy="3303596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2732F-7B36-62A0-E8C7-4FE4573EA0B8}"/>
              </a:ext>
            </a:extLst>
          </p:cNvPr>
          <p:cNvSpPr txBox="1"/>
          <p:nvPr/>
        </p:nvSpPr>
        <p:spPr>
          <a:xfrm>
            <a:off x="10464715" y="2786306"/>
            <a:ext cx="2961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Setting Objectives.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C7536-CA3A-7CD3-025B-F4E5CFBFF132}"/>
              </a:ext>
            </a:extLst>
          </p:cNvPr>
          <p:cNvSpPr txBox="1"/>
          <p:nvPr/>
        </p:nvSpPr>
        <p:spPr>
          <a:xfrm>
            <a:off x="10451587" y="3754762"/>
            <a:ext cx="3047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Mix Decisions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AE3F4-FADF-A185-E314-BD75E7343852}"/>
              </a:ext>
            </a:extLst>
          </p:cNvPr>
          <p:cNvSpPr txBox="1"/>
          <p:nvPr/>
        </p:nvSpPr>
        <p:spPr>
          <a:xfrm>
            <a:off x="10553901" y="4469516"/>
            <a:ext cx="382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1DCEFE-0134-2F2F-CCB8-542084FD9CE1}"/>
              </a:ext>
            </a:extLst>
          </p:cNvPr>
          <p:cNvSpPr txBox="1"/>
          <p:nvPr/>
        </p:nvSpPr>
        <p:spPr>
          <a:xfrm>
            <a:off x="221644" y="1422664"/>
            <a:ext cx="6030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 and Evaluation.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A21C53F-1E08-9CA1-8213-E01CB2787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292544"/>
              </p:ext>
            </p:extLst>
          </p:nvPr>
        </p:nvGraphicFramePr>
        <p:xfrm>
          <a:off x="427930" y="2104445"/>
          <a:ext cx="9883867" cy="4828576"/>
        </p:xfrm>
        <a:graphic>
          <a:graphicData uri="http://schemas.openxmlformats.org/drawingml/2006/table">
            <a:tbl>
              <a:tblPr firstRow="1" firstCol="1" bandRow="1"/>
              <a:tblGrid>
                <a:gridCol w="2274060">
                  <a:extLst>
                    <a:ext uri="{9D8B030D-6E8A-4147-A177-3AD203B41FA5}">
                      <a16:colId xmlns:a16="http://schemas.microsoft.com/office/drawing/2014/main" val="247411062"/>
                    </a:ext>
                  </a:extLst>
                </a:gridCol>
                <a:gridCol w="4315185">
                  <a:extLst>
                    <a:ext uri="{9D8B030D-6E8A-4147-A177-3AD203B41FA5}">
                      <a16:colId xmlns:a16="http://schemas.microsoft.com/office/drawing/2014/main" val="1682438995"/>
                    </a:ext>
                  </a:extLst>
                </a:gridCol>
                <a:gridCol w="3294622">
                  <a:extLst>
                    <a:ext uri="{9D8B030D-6E8A-4147-A177-3AD203B41FA5}">
                      <a16:colId xmlns:a16="http://schemas.microsoft.com/office/drawing/2014/main" val="20392203"/>
                    </a:ext>
                  </a:extLst>
                </a:gridCol>
              </a:tblGrid>
              <a:tr h="172390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Monitoring &amp; Evaluation Element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Description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Amazon Go Example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115058"/>
                  </a:ext>
                </a:extLst>
              </a:tr>
              <a:tr h="940943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KPIs (Key Performance Indicators)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Metrics used to measure the success of marketing strategies and the achievement of objectives.</a:t>
                      </a: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- Foot traffic: Number of customers visiting Amazon Go stores daily.</a:t>
                      </a:r>
                    </a:p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-</a:t>
                      </a: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853559"/>
                  </a:ext>
                </a:extLst>
              </a:tr>
              <a:tr h="907450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Customer Feedback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Gathering insights from customers to evaluate their experience and improve services.</a:t>
                      </a: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- Collecting real-time feedback via in-app surveys and direct reviews.</a:t>
                      </a: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87364"/>
                  </a:ext>
                </a:extLst>
              </a:tr>
              <a:tr h="1023093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Adjusting Marketing Strategies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Adapting marketing tactics and strategies based on performance data and feedback.</a:t>
                      </a: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- Modifying digital campaigns based on customer behavior patterns and engagement rates.</a:t>
                      </a: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021326"/>
                  </a:ext>
                </a:extLst>
              </a:tr>
              <a:tr h="1307461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Store Expansion Monitoring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Tracking the progress and success of new store openings and expansions.</a:t>
                      </a: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- Analyzing the performance of new locations through sales data and customer engagement metrics.</a:t>
                      </a:r>
                    </a:p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Iskoola Pota" panose="020B0502040204020203" pitchFamily="34" charset="0"/>
                        </a:rPr>
                        <a:t>.</a:t>
                      </a:r>
                    </a:p>
                  </a:txBody>
                  <a:tcPr marL="68248" marR="682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819675"/>
                  </a:ext>
                </a:extLst>
              </a:tr>
            </a:tbl>
          </a:graphicData>
        </a:graphic>
      </p:graphicFrame>
      <p:pic>
        <p:nvPicPr>
          <p:cNvPr id="13" name="Picture 4" descr="Introducing Amazon Go and the world's most advanced shopping technology on  Make a GIF">
            <a:extLst>
              <a:ext uri="{FF2B5EF4-FFF2-40B4-BE49-F238E27FC236}">
                <a16:creationId xmlns:a16="http://schemas.microsoft.com/office/drawing/2014/main" id="{6E5AA791-1552-2269-2391-EE559EDFA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0" r="7280"/>
          <a:stretch/>
        </p:blipFill>
        <p:spPr bwMode="auto">
          <a:xfrm>
            <a:off x="7203440" y="-4240331"/>
            <a:ext cx="4805680" cy="343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993E1BB-16F4-E049-46E1-02B0D7671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70" y="7232056"/>
            <a:ext cx="6692490" cy="5509200"/>
          </a:xfrm>
          <a:prstGeom prst="rect">
            <a:avLst/>
          </a:prstGeom>
          <a:solidFill>
            <a:srgbClr val="CF452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of Competitive Forces in the Retail Industry: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Threat of New Entrants: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High, as new technology and cashier-less systems like Amazon Go make it easier for others to enter the retail space with lower overhead costs.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Bargaining Power of Suppliers: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Relatively low in Amazon Go's case, as it leverages its technology to create efficiencies and partnerships with product suppliers.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Bargaining Power of Consumers: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High, with the convenience-driven customers having many alternatives, but Amazon Go’s innovation keeps them loyal.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Threat of Substitute Products: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High, as there are alternative shopping methods such as traditional stores, other tech-based systems, and online shopping.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Industry Rivalry: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High, with major competitors like Tesco, Sainsbury’s, and other retailers trying to innovate in response to Amazon Go’s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950DD-3C9B-8012-13C5-F4B08CE0C5C5}"/>
              </a:ext>
            </a:extLst>
          </p:cNvPr>
          <p:cNvSpPr txBox="1"/>
          <p:nvPr/>
        </p:nvSpPr>
        <p:spPr>
          <a:xfrm>
            <a:off x="521110" y="-738968"/>
            <a:ext cx="8229600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3. Key Marketing Concepts and Theories</a:t>
            </a:r>
          </a:p>
        </p:txBody>
      </p:sp>
    </p:spTree>
    <p:extLst>
      <p:ext uri="{BB962C8B-B14F-4D97-AF65-F5344CB8AC3E}">
        <p14:creationId xmlns:p14="http://schemas.microsoft.com/office/powerpoint/2010/main" val="89968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E29470-ABD0-FFA6-EE28-616C5E29AD8B}"/>
              </a:ext>
            </a:extLst>
          </p:cNvPr>
          <p:cNvSpPr txBox="1"/>
          <p:nvPr/>
        </p:nvSpPr>
        <p:spPr>
          <a:xfrm>
            <a:off x="521110" y="236392"/>
            <a:ext cx="8229600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3. Key Marketing Concepts and Theories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001A296-BB0F-79B3-ADF5-27972829F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70" y="1075096"/>
            <a:ext cx="6692490" cy="5509200"/>
          </a:xfrm>
          <a:prstGeom prst="rect">
            <a:avLst/>
          </a:prstGeom>
          <a:solidFill>
            <a:srgbClr val="CF452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of Competitive Forces in the Retail Industry: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Threat of New Entrants: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High, as new technology and cashier-less systems like Amazon Go make it easier for others to enter the retail space with lower overhead costs.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Bargaining Power of Suppliers: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Relatively low in Amazon Go's case, as it leverages its technology to create efficiencies and partnerships with product suppliers.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Bargaining Power of Consumers: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High, with the convenience-driven customers having many alternatives, but Amazon Go’s innovation keeps them loyal.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Threat of Substitute Products: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High, as there are alternative shopping methods such as traditional stores, other tech-based systems, and online shopping.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Industry Rivalry: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High, with major competitors like Tesco, Sainsbury’s, and other retailers trying to innovate in response to Amazon Go’s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992F4-9D1C-8FF1-CF19-DA976C6D7379}"/>
              </a:ext>
            </a:extLst>
          </p:cNvPr>
          <p:cNvSpPr txBox="1"/>
          <p:nvPr/>
        </p:nvSpPr>
        <p:spPr>
          <a:xfrm>
            <a:off x="7203440" y="4726082"/>
            <a:ext cx="48056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Amazon Go shifts the paradigm of traditional shopping by eliminating checkout queues and enabling a frictionless shopping experience, challenging conventional brick-and-mortar stores.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1D6726-7C26-A24B-3FD7-5215EC5F3EE7}"/>
              </a:ext>
            </a:extLst>
          </p:cNvPr>
          <p:cNvSpPr/>
          <p:nvPr/>
        </p:nvSpPr>
        <p:spPr>
          <a:xfrm>
            <a:off x="10727307" y="0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CB9CE3-335C-6461-F162-0DE90941400D}"/>
              </a:ext>
            </a:extLst>
          </p:cNvPr>
          <p:cNvSpPr/>
          <p:nvPr/>
        </p:nvSpPr>
        <p:spPr>
          <a:xfrm>
            <a:off x="9501154" y="502920"/>
            <a:ext cx="1386528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F4956-2BCB-6173-5681-F20C17C1F04E}"/>
              </a:ext>
            </a:extLst>
          </p:cNvPr>
          <p:cNvSpPr/>
          <p:nvPr/>
        </p:nvSpPr>
        <p:spPr>
          <a:xfrm>
            <a:off x="10527740" y="1456472"/>
            <a:ext cx="978148" cy="97094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FA6C9C-9476-8DCF-4D36-250E2F5FA250}"/>
              </a:ext>
            </a:extLst>
          </p:cNvPr>
          <p:cNvSpPr/>
          <p:nvPr/>
        </p:nvSpPr>
        <p:spPr>
          <a:xfrm>
            <a:off x="11349641" y="1336451"/>
            <a:ext cx="674849" cy="76969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 descr="Introducing Amazon Go and the world's most advanced shopping technology on  Make a GIF">
            <a:extLst>
              <a:ext uri="{FF2B5EF4-FFF2-40B4-BE49-F238E27FC236}">
                <a16:creationId xmlns:a16="http://schemas.microsoft.com/office/drawing/2014/main" id="{81B47FA0-B389-9480-EB45-81DAC5A17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0" r="7280"/>
          <a:stretch/>
        </p:blipFill>
        <p:spPr bwMode="auto">
          <a:xfrm>
            <a:off x="7203440" y="1103829"/>
            <a:ext cx="4805680" cy="343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469D8DC-B3B2-6A8C-37A4-135CC045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62" y="-152670"/>
            <a:ext cx="2402383" cy="24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55B2FCF-A997-0681-1132-806CE59D9ABD}"/>
              </a:ext>
            </a:extLst>
          </p:cNvPr>
          <p:cNvSpPr/>
          <p:nvPr/>
        </p:nvSpPr>
        <p:spPr>
          <a:xfrm>
            <a:off x="-243332" y="4614966"/>
            <a:ext cx="174098" cy="1571208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D6C4A1-102B-2C65-0746-3DAB6468D05A}"/>
              </a:ext>
            </a:extLst>
          </p:cNvPr>
          <p:cNvSpPr/>
          <p:nvPr/>
        </p:nvSpPr>
        <p:spPr>
          <a:xfrm>
            <a:off x="-243332" y="3154874"/>
            <a:ext cx="174098" cy="1571208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A0A676-0CAA-98B1-A92D-C7A7572DAB11}"/>
              </a:ext>
            </a:extLst>
          </p:cNvPr>
          <p:cNvSpPr/>
          <p:nvPr/>
        </p:nvSpPr>
        <p:spPr>
          <a:xfrm>
            <a:off x="-253492" y="1640381"/>
            <a:ext cx="174098" cy="157120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4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8D1ED-D380-F8C6-6A0C-5CBB26717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40+ Free Gps Logo &amp; Logo animated GIFs and Stickers - Pixabay">
            <a:extLst>
              <a:ext uri="{FF2B5EF4-FFF2-40B4-BE49-F238E27FC236}">
                <a16:creationId xmlns:a16="http://schemas.microsoft.com/office/drawing/2014/main" id="{DDB47D5D-5607-7923-D35E-6905145CE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4165600"/>
            <a:ext cx="26924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D5134-896A-1439-F0D7-19A176E187B9}"/>
              </a:ext>
            </a:extLst>
          </p:cNvPr>
          <p:cNvSpPr/>
          <p:nvPr/>
        </p:nvSpPr>
        <p:spPr>
          <a:xfrm>
            <a:off x="8782" y="4616398"/>
            <a:ext cx="6481730" cy="1571208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The 6 types of user segmentation and what they mean for your product | by  Pavel Malos | UX Collective">
            <a:extLst>
              <a:ext uri="{FF2B5EF4-FFF2-40B4-BE49-F238E27FC236}">
                <a16:creationId xmlns:a16="http://schemas.microsoft.com/office/drawing/2014/main" id="{B3F01D1F-0C5A-3423-36CD-EB411ED02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511" y="726871"/>
            <a:ext cx="3203177" cy="24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Target GIF - Find on GIFER">
            <a:extLst>
              <a:ext uri="{FF2B5EF4-FFF2-40B4-BE49-F238E27FC236}">
                <a16:creationId xmlns:a16="http://schemas.microsoft.com/office/drawing/2014/main" id="{4C8A10C0-7FAD-4FDD-498A-4ADC2B702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18" y="2943201"/>
            <a:ext cx="45720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1AFDAB-D376-8994-0CF7-DC3A13AB53E5}"/>
              </a:ext>
            </a:extLst>
          </p:cNvPr>
          <p:cNvSpPr/>
          <p:nvPr/>
        </p:nvSpPr>
        <p:spPr>
          <a:xfrm>
            <a:off x="8782" y="3156306"/>
            <a:ext cx="6481730" cy="1571208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9B9AC-9CED-9D52-77BC-26E852DA8C6A}"/>
              </a:ext>
            </a:extLst>
          </p:cNvPr>
          <p:cNvSpPr txBox="1"/>
          <p:nvPr/>
        </p:nvSpPr>
        <p:spPr>
          <a:xfrm>
            <a:off x="521110" y="236392"/>
            <a:ext cx="8229600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3. Key Marketing Concepts and Theories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9F4596-504B-1753-0565-BF4C2D74BE64}"/>
              </a:ext>
            </a:extLst>
          </p:cNvPr>
          <p:cNvSpPr/>
          <p:nvPr/>
        </p:nvSpPr>
        <p:spPr>
          <a:xfrm>
            <a:off x="10727307" y="0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D69B29-C4D3-508B-9060-3296151F7A4F}"/>
              </a:ext>
            </a:extLst>
          </p:cNvPr>
          <p:cNvSpPr/>
          <p:nvPr/>
        </p:nvSpPr>
        <p:spPr>
          <a:xfrm>
            <a:off x="9501154" y="502920"/>
            <a:ext cx="1386528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456D9F-014E-D17C-196A-7E6F16A04C83}"/>
              </a:ext>
            </a:extLst>
          </p:cNvPr>
          <p:cNvSpPr/>
          <p:nvPr/>
        </p:nvSpPr>
        <p:spPr>
          <a:xfrm>
            <a:off x="10527740" y="1456472"/>
            <a:ext cx="978148" cy="97094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4B1AA5-2336-4FEB-CCB2-3614615AAFA9}"/>
              </a:ext>
            </a:extLst>
          </p:cNvPr>
          <p:cNvSpPr/>
          <p:nvPr/>
        </p:nvSpPr>
        <p:spPr>
          <a:xfrm>
            <a:off x="-1378" y="1641813"/>
            <a:ext cx="6481730" cy="157120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665538D5-94B0-6A5B-35BC-1FA26C9F2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62" y="-152670"/>
            <a:ext cx="2402383" cy="24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21B1E-6687-F034-3EFB-1875AE0CB3AC}"/>
              </a:ext>
            </a:extLst>
          </p:cNvPr>
          <p:cNvSpPr txBox="1"/>
          <p:nvPr/>
        </p:nvSpPr>
        <p:spPr>
          <a:xfrm>
            <a:off x="330225" y="1269632"/>
            <a:ext cx="6096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The STP Model (Segmentation, Targeting, Positioning)</a:t>
            </a:r>
          </a:p>
          <a:p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Segmentation: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Amazon Go targets </a:t>
            </a:r>
            <a:r>
              <a:rPr lang="en-US" sz="1600" b="1" dirty="0"/>
              <a:t>urban, busy professionals</a:t>
            </a:r>
            <a:r>
              <a:rPr lang="en-US" sz="1600" dirty="0"/>
              <a:t> who value time-saving solutions in their daily lives. Customers are often tech-savvy individuals, professionals, and commuters in metropolitan areas.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Targeting: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Amazon Go specifically targets </a:t>
            </a:r>
            <a:r>
              <a:rPr lang="en-US" sz="1600" b="1" dirty="0"/>
              <a:t>time-sensitive individuals in high-density areas</a:t>
            </a:r>
            <a:r>
              <a:rPr lang="en-US" sz="1600" dirty="0"/>
              <a:t> such as city centers, office districts, and transit hubs. These consumers are looking for a quick, efficient shopping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Positioning: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Convenience and Innovation:</a:t>
            </a:r>
            <a:r>
              <a:rPr lang="en-US" sz="1600" dirty="0"/>
              <a:t> Amazon Go positions itself as a </a:t>
            </a:r>
            <a:r>
              <a:rPr lang="en-US" sz="1600" b="1" dirty="0"/>
              <a:t>high-tech, frictionless shopping experience</a:t>
            </a:r>
            <a:r>
              <a:rPr lang="en-US" sz="1600" dirty="0"/>
              <a:t> that eliminates traditional pain points like long checkout lines, enabling customers to “Just Walk Out” after selecting products.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17102A5-2F1D-2EFA-F485-B01DFCE24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31576"/>
              </p:ext>
            </p:extLst>
          </p:nvPr>
        </p:nvGraphicFramePr>
        <p:xfrm>
          <a:off x="392544" y="7690470"/>
          <a:ext cx="11240656" cy="526359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51124">
                  <a:extLst>
                    <a:ext uri="{9D8B030D-6E8A-4147-A177-3AD203B41FA5}">
                      <a16:colId xmlns:a16="http://schemas.microsoft.com/office/drawing/2014/main" val="405186476"/>
                    </a:ext>
                  </a:extLst>
                </a:gridCol>
                <a:gridCol w="4211421">
                  <a:extLst>
                    <a:ext uri="{9D8B030D-6E8A-4147-A177-3AD203B41FA5}">
                      <a16:colId xmlns:a16="http://schemas.microsoft.com/office/drawing/2014/main" val="4114648484"/>
                    </a:ext>
                  </a:extLst>
                </a:gridCol>
                <a:gridCol w="5278111">
                  <a:extLst>
                    <a:ext uri="{9D8B030D-6E8A-4147-A177-3AD203B41FA5}">
                      <a16:colId xmlns:a16="http://schemas.microsoft.com/office/drawing/2014/main" val="1711848022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r>
                        <a:rPr lang="en-US" sz="1800" b="1" dirty="0"/>
                        <a:t>Marketing Mix Element</a:t>
                      </a:r>
                      <a:endParaRPr lang="en-US" sz="180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Description</a:t>
                      </a:r>
                      <a:endParaRPr lang="en-US" sz="180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 (Amazon Go)</a:t>
                      </a:r>
                      <a:endParaRPr lang="en-US" sz="1800" dirty="0"/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1671736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-US" sz="2000" b="1" dirty="0"/>
                        <a:t>Product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Ready-to-eat meals and essential groceries for busy individuals.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Quick, convenient shopping with curated food and grocery options for time-sensitive consumers.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611543778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-US" sz="2000" b="1" dirty="0"/>
                        <a:t>Price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Competitive pricing with a premium for convenience.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Affordable pricing with added value for the "Just Walk Out" experience.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613794673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-US" sz="2000" b="1" dirty="0"/>
                        <a:t>Place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High-traffic, urban locations like offices and transportation hubs.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Stores in downtown areas, near offices, and transit stations for easy access.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681043588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r>
                        <a:rPr lang="en-US" sz="2000" b="1" dirty="0"/>
                        <a:t>Promotion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Digital campaigns highlighting innovative shopping technology.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Social media and app-based promotions showcasing the seamless experience and time-saving benefits.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49548105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r>
                        <a:rPr lang="en-US" sz="2000" b="1" dirty="0"/>
                        <a:t>People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Minimal staff with tech support available to ensure smooth customer experiences.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Tech support available for troubleshooting while ensuring a staff-less, seamless shopping process.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90029025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-US" sz="2000" b="1" dirty="0"/>
                        <a:t>Process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Fully automated shopping driven by advanced AI and sensors.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"Just Walk Out" technology tracks items without manual scanning or checkouts.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00203356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-US" sz="2000" b="1" dirty="0"/>
                        <a:t>Physical Evidence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Futuristic store design showcasing Amazon's technological capabilities.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High-tech store layout providing a modern, innovative shopping experience.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827226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07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B9473-4958-131B-E525-1C0DFB09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40+ Free Gps Logo &amp; Logo animated GIFs and Stickers - Pixabay">
            <a:extLst>
              <a:ext uri="{FF2B5EF4-FFF2-40B4-BE49-F238E27FC236}">
                <a16:creationId xmlns:a16="http://schemas.microsoft.com/office/drawing/2014/main" id="{E057100F-8846-B53E-DC85-62AF015D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99200" y="-3474720"/>
            <a:ext cx="26924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7447B4-5F0E-3B48-5447-A719E53CCA6D}"/>
              </a:ext>
            </a:extLst>
          </p:cNvPr>
          <p:cNvSpPr/>
          <p:nvPr/>
        </p:nvSpPr>
        <p:spPr>
          <a:xfrm>
            <a:off x="12192000" y="4616398"/>
            <a:ext cx="272592" cy="1571208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The 6 types of user segmentation and what they mean for your product | by  Pavel Malos | UX Collective">
            <a:extLst>
              <a:ext uri="{FF2B5EF4-FFF2-40B4-BE49-F238E27FC236}">
                <a16:creationId xmlns:a16="http://schemas.microsoft.com/office/drawing/2014/main" id="{83D34AAB-FDF1-0878-A320-132E661C4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511" y="-2778329"/>
            <a:ext cx="3203177" cy="24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Target GIF - Find on GIFER">
            <a:extLst>
              <a:ext uri="{FF2B5EF4-FFF2-40B4-BE49-F238E27FC236}">
                <a16:creationId xmlns:a16="http://schemas.microsoft.com/office/drawing/2014/main" id="{367D03EF-03CB-805C-DD9F-484A339B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22418" y="-4209439"/>
            <a:ext cx="45720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6E9B6E-F816-7F20-750C-CAA06C666430}"/>
              </a:ext>
            </a:extLst>
          </p:cNvPr>
          <p:cNvSpPr/>
          <p:nvPr/>
        </p:nvSpPr>
        <p:spPr>
          <a:xfrm>
            <a:off x="12192000" y="3156306"/>
            <a:ext cx="272592" cy="1571208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9852A-63CB-9206-6F72-AAC1577CFD8F}"/>
              </a:ext>
            </a:extLst>
          </p:cNvPr>
          <p:cNvSpPr txBox="1"/>
          <p:nvPr/>
        </p:nvSpPr>
        <p:spPr>
          <a:xfrm>
            <a:off x="521110" y="236392"/>
            <a:ext cx="8229600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3. Key Marketing Concepts and Theories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3F6F2F-6A30-3932-D3F9-0CE8C308BE7D}"/>
              </a:ext>
            </a:extLst>
          </p:cNvPr>
          <p:cNvSpPr/>
          <p:nvPr/>
        </p:nvSpPr>
        <p:spPr>
          <a:xfrm>
            <a:off x="10727307" y="1"/>
            <a:ext cx="1196924" cy="784860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DDBA22-9B9F-B368-56A1-EE7CA2DF1E23}"/>
              </a:ext>
            </a:extLst>
          </p:cNvPr>
          <p:cNvSpPr/>
          <p:nvPr/>
        </p:nvSpPr>
        <p:spPr>
          <a:xfrm>
            <a:off x="9889221" y="108329"/>
            <a:ext cx="831566" cy="676532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A61D0D-DA5E-A112-F769-0726F6BC256D}"/>
              </a:ext>
            </a:extLst>
          </p:cNvPr>
          <p:cNvSpPr/>
          <p:nvPr/>
        </p:nvSpPr>
        <p:spPr>
          <a:xfrm>
            <a:off x="10080706" y="-58021"/>
            <a:ext cx="762554" cy="676533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CC12FA-2979-BC5D-96A8-A31493DC1834}"/>
              </a:ext>
            </a:extLst>
          </p:cNvPr>
          <p:cNvSpPr/>
          <p:nvPr/>
        </p:nvSpPr>
        <p:spPr>
          <a:xfrm>
            <a:off x="12181840" y="1641813"/>
            <a:ext cx="272592" cy="157120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F8603BD5-852C-22E1-1DDF-B01DF288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181" y="-169170"/>
            <a:ext cx="1231530" cy="12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8F24B77-59D0-1E16-A777-5B5347EC2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84250"/>
              </p:ext>
            </p:extLst>
          </p:nvPr>
        </p:nvGraphicFramePr>
        <p:xfrm>
          <a:off x="475672" y="1640355"/>
          <a:ext cx="11240656" cy="49714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6896">
                  <a:extLst>
                    <a:ext uri="{9D8B030D-6E8A-4147-A177-3AD203B41FA5}">
                      <a16:colId xmlns:a16="http://schemas.microsoft.com/office/drawing/2014/main" val="405186476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4114648484"/>
                    </a:ext>
                  </a:extLst>
                </a:gridCol>
                <a:gridCol w="5374640">
                  <a:extLst>
                    <a:ext uri="{9D8B030D-6E8A-4147-A177-3AD203B41FA5}">
                      <a16:colId xmlns:a16="http://schemas.microsoft.com/office/drawing/2014/main" val="1711848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Marketing Mix Element</a:t>
                      </a:r>
                      <a:endParaRPr lang="en-US" sz="1400" dirty="0"/>
                    </a:p>
                  </a:txBody>
                  <a:tcPr marL="54392" marR="54392" marT="27196" marB="27196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Description</a:t>
                      </a:r>
                      <a:endParaRPr lang="en-US" sz="1400" dirty="0"/>
                    </a:p>
                  </a:txBody>
                  <a:tcPr marL="54392" marR="54392" marT="27196" marB="27196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Example (Amazon Go)</a:t>
                      </a:r>
                      <a:endParaRPr lang="en-US" sz="1400" dirty="0"/>
                    </a:p>
                  </a:txBody>
                  <a:tcPr marL="54392" marR="54392" marT="27196" marB="27196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1736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-US" sz="2000" b="1" dirty="0"/>
                        <a:t>Product</a:t>
                      </a:r>
                    </a:p>
                  </a:txBody>
                  <a:tcPr marL="54392" marR="54392" marT="27196" marB="27196" anchor="ctr"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Ready-to-eat meals and essential groceries for busy individuals.</a:t>
                      </a:r>
                    </a:p>
                  </a:txBody>
                  <a:tcPr marL="54392" marR="54392" marT="27196" marB="27196" anchor="ctr"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Quick, convenient shopping with curated food and grocery options for time-sensitive consumers.</a:t>
                      </a:r>
                    </a:p>
                  </a:txBody>
                  <a:tcPr marL="54392" marR="54392" marT="27196" marB="27196" anchor="ctr">
                    <a:solidFill>
                      <a:srgbClr val="FF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543778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-US" sz="2000" b="1" dirty="0"/>
                        <a:t>Price</a:t>
                      </a:r>
                    </a:p>
                  </a:txBody>
                  <a:tcPr marL="54392" marR="54392" marT="27196" marB="27196" anchor="ctr">
                    <a:solidFill>
                      <a:srgbClr val="E67D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Competitive pricing with a premium for convenience.</a:t>
                      </a:r>
                    </a:p>
                  </a:txBody>
                  <a:tcPr marL="54392" marR="54392" marT="27196" marB="27196" anchor="ctr">
                    <a:solidFill>
                      <a:srgbClr val="E67D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Affordable pricing with added value for the "Just Walk Out" experience.</a:t>
                      </a:r>
                    </a:p>
                  </a:txBody>
                  <a:tcPr marL="54392" marR="54392" marT="27196" marB="27196" anchor="ctr">
                    <a:solidFill>
                      <a:srgbClr val="E67D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794673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-US" sz="2000" b="1" dirty="0"/>
                        <a:t>Place</a:t>
                      </a:r>
                    </a:p>
                  </a:txBody>
                  <a:tcPr marL="54392" marR="54392" marT="27196" marB="27196"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High-traffic, urban locations like offices and transportation hubs.</a:t>
                      </a:r>
                    </a:p>
                  </a:txBody>
                  <a:tcPr marL="54392" marR="54392" marT="27196" marB="27196"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Stores in downtown areas, near offices, and transit stations for easy access.</a:t>
                      </a:r>
                    </a:p>
                  </a:txBody>
                  <a:tcPr marL="54392" marR="54392" marT="27196" marB="27196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043588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r>
                        <a:rPr lang="en-US" sz="2000" b="1" dirty="0"/>
                        <a:t>Promotion</a:t>
                      </a:r>
                    </a:p>
                  </a:txBody>
                  <a:tcPr marL="54392" marR="54392" marT="27196" marB="2719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Digital campaigns highlighting innovative shopping technology.</a:t>
                      </a:r>
                    </a:p>
                  </a:txBody>
                  <a:tcPr marL="54392" marR="54392" marT="27196" marB="2719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Social media and app-based promotions showcasing the seamless experience and time-saving benefits.</a:t>
                      </a:r>
                    </a:p>
                  </a:txBody>
                  <a:tcPr marL="54392" marR="54392" marT="27196" marB="27196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8105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r>
                        <a:rPr lang="en-US" sz="2000" b="1" dirty="0"/>
                        <a:t>People</a:t>
                      </a:r>
                    </a:p>
                  </a:txBody>
                  <a:tcPr marL="54392" marR="54392" marT="27196" marB="2719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Minimal staff with tech support available to ensure smooth customer experiences.</a:t>
                      </a:r>
                    </a:p>
                  </a:txBody>
                  <a:tcPr marL="54392" marR="54392" marT="27196" marB="2719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Tech support available for troubleshooting while ensuring a staff-less, seamless shopping process.</a:t>
                      </a:r>
                    </a:p>
                  </a:txBody>
                  <a:tcPr marL="54392" marR="54392" marT="27196" marB="2719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9025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-US" sz="2000" b="1" dirty="0"/>
                        <a:t>Process</a:t>
                      </a:r>
                    </a:p>
                  </a:txBody>
                  <a:tcPr marL="54392" marR="54392" marT="27196" marB="27196" anchor="ctr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Fully automated shopping driven by advanced AI and sensors.</a:t>
                      </a:r>
                    </a:p>
                  </a:txBody>
                  <a:tcPr marL="54392" marR="54392" marT="27196" marB="27196" anchor="ctr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"Just Walk Out" technology tracks items without manual scanning or checkouts.</a:t>
                      </a:r>
                    </a:p>
                  </a:txBody>
                  <a:tcPr marL="54392" marR="54392" marT="27196" marB="27196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3356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-US" sz="2000" b="1" dirty="0"/>
                        <a:t>Physical Evidence</a:t>
                      </a:r>
                    </a:p>
                  </a:txBody>
                  <a:tcPr marL="54392" marR="54392" marT="27196" marB="2719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Futuristic store design showcasing Amazon's technological capabilities.</a:t>
                      </a:r>
                    </a:p>
                  </a:txBody>
                  <a:tcPr marL="54392" marR="54392" marT="27196" marB="2719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High-tech store layout providing a modern, innovative shopping experience.</a:t>
                      </a:r>
                    </a:p>
                  </a:txBody>
                  <a:tcPr marL="54392" marR="54392" marT="27196" marB="27196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22640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893CCA1-E1CB-33D3-B8A7-395E0B471E2E}"/>
              </a:ext>
            </a:extLst>
          </p:cNvPr>
          <p:cNvSpPr txBox="1"/>
          <p:nvPr/>
        </p:nvSpPr>
        <p:spPr>
          <a:xfrm>
            <a:off x="3076646" y="1002293"/>
            <a:ext cx="6233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7Ps Marketing Mix for Amazon Go</a:t>
            </a:r>
          </a:p>
        </p:txBody>
      </p:sp>
    </p:spTree>
    <p:extLst>
      <p:ext uri="{BB962C8B-B14F-4D97-AF65-F5344CB8AC3E}">
        <p14:creationId xmlns:p14="http://schemas.microsoft.com/office/powerpoint/2010/main" val="268185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D7BE9-2316-1FAA-66C7-E2AE5679E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E4228-29F4-2FA3-6AD7-1D47CF7838CB}"/>
              </a:ext>
            </a:extLst>
          </p:cNvPr>
          <p:cNvSpPr/>
          <p:nvPr/>
        </p:nvSpPr>
        <p:spPr>
          <a:xfrm>
            <a:off x="10727307" y="0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90999-B4DE-A9B8-E15E-4723C62B38F3}"/>
              </a:ext>
            </a:extLst>
          </p:cNvPr>
          <p:cNvSpPr/>
          <p:nvPr/>
        </p:nvSpPr>
        <p:spPr>
          <a:xfrm>
            <a:off x="9501154" y="502920"/>
            <a:ext cx="1386528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37400-F2A3-E5F6-D590-30CFA252EA41}"/>
              </a:ext>
            </a:extLst>
          </p:cNvPr>
          <p:cNvSpPr/>
          <p:nvPr/>
        </p:nvSpPr>
        <p:spPr>
          <a:xfrm>
            <a:off x="10527740" y="1456472"/>
            <a:ext cx="978148" cy="97094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B8E60F-3178-30B9-1E65-01D213A3B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62" y="-152670"/>
            <a:ext cx="2402383" cy="24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7B1BC3-799E-3779-29B4-430ED9E1FE6B}"/>
              </a:ext>
            </a:extLst>
          </p:cNvPr>
          <p:cNvSpPr/>
          <p:nvPr/>
        </p:nvSpPr>
        <p:spPr>
          <a:xfrm>
            <a:off x="11349641" y="1336451"/>
            <a:ext cx="674849" cy="76969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59D487-8EBF-72FB-1160-CCBBFF91CF06}"/>
              </a:ext>
            </a:extLst>
          </p:cNvPr>
          <p:cNvSpPr txBox="1"/>
          <p:nvPr/>
        </p:nvSpPr>
        <p:spPr>
          <a:xfrm>
            <a:off x="544949" y="413121"/>
            <a:ext cx="69743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5: Product Lifecycle and Marketing Mix</a:t>
            </a:r>
            <a:endParaRPr lang="en-US" sz="2800" dirty="0"/>
          </a:p>
          <a:p>
            <a:r>
              <a:rPr lang="en-US" sz="26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05ED1-A9C5-A644-D182-F01D1A2BA181}"/>
              </a:ext>
            </a:extLst>
          </p:cNvPr>
          <p:cNvSpPr txBox="1"/>
          <p:nvPr/>
        </p:nvSpPr>
        <p:spPr>
          <a:xfrm>
            <a:off x="335358" y="2604941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Growth Stage: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Sales increase as the product gains acceptance.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Marketing efforts shift towards differentiation and expanding the customer base.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Maturity Stage: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Growth slows, and competition intensifies.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Emphasis is on retaining market share and improving efficiency.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Decline Stage: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Sales decrease due to market saturation or new innovations.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Strategies may include product discontinuation or niche targeting</a:t>
            </a:r>
          </a:p>
        </p:txBody>
      </p:sp>
      <p:pic>
        <p:nvPicPr>
          <p:cNvPr id="6146" name="Picture 2" descr="Product Lifecycle Explained: Stages, Examples, and Product Life Cycle  Diagram">
            <a:extLst>
              <a:ext uri="{FF2B5EF4-FFF2-40B4-BE49-F238E27FC236}">
                <a16:creationId xmlns:a16="http://schemas.microsoft.com/office/drawing/2014/main" id="{7CB46460-D56B-56D8-E0AC-5891D2972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174" y="3315841"/>
            <a:ext cx="5292316" cy="29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55CBE-AEBF-60F1-59D0-93C551A2892F}"/>
              </a:ext>
            </a:extLst>
          </p:cNvPr>
          <p:cNvSpPr txBox="1"/>
          <p:nvPr/>
        </p:nvSpPr>
        <p:spPr>
          <a:xfrm>
            <a:off x="380403" y="1227088"/>
            <a:ext cx="89126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Introduction Stage:</a:t>
            </a:r>
            <a:endParaRPr lang="en-US" dirty="0"/>
          </a:p>
          <a:p>
            <a:pPr lvl="1"/>
            <a:r>
              <a:rPr lang="en-US" dirty="0"/>
              <a:t>The product is launched, requiring significant investment in marketing and education. Focus is on building awareness and encouraging trial.</a:t>
            </a:r>
          </a:p>
        </p:txBody>
      </p:sp>
    </p:spTree>
    <p:extLst>
      <p:ext uri="{BB962C8B-B14F-4D97-AF65-F5344CB8AC3E}">
        <p14:creationId xmlns:p14="http://schemas.microsoft.com/office/powerpoint/2010/main" val="268053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AE382-460B-5BDC-8141-2F1DAB6A5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ow to Gauge Amazon Product Lifecycle">
            <a:extLst>
              <a:ext uri="{FF2B5EF4-FFF2-40B4-BE49-F238E27FC236}">
                <a16:creationId xmlns:a16="http://schemas.microsoft.com/office/drawing/2014/main" id="{743F0A08-F5E5-ECAD-119C-F2A52488A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78" y="2009046"/>
            <a:ext cx="7316012" cy="411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14B39D-F54A-3C19-6CCE-670878BBD6A1}"/>
              </a:ext>
            </a:extLst>
          </p:cNvPr>
          <p:cNvSpPr/>
          <p:nvPr/>
        </p:nvSpPr>
        <p:spPr>
          <a:xfrm>
            <a:off x="10727307" y="0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253CAC-9D17-43CB-D10E-DE859194102E}"/>
              </a:ext>
            </a:extLst>
          </p:cNvPr>
          <p:cNvSpPr/>
          <p:nvPr/>
        </p:nvSpPr>
        <p:spPr>
          <a:xfrm>
            <a:off x="9501154" y="502920"/>
            <a:ext cx="1386528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49E781-30BE-408C-CB94-2EAA10B94426}"/>
              </a:ext>
            </a:extLst>
          </p:cNvPr>
          <p:cNvSpPr/>
          <p:nvPr/>
        </p:nvSpPr>
        <p:spPr>
          <a:xfrm>
            <a:off x="10527740" y="1456472"/>
            <a:ext cx="978148" cy="97094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796921-3A72-3EA7-E910-C2FED9B2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62" y="-152670"/>
            <a:ext cx="2402383" cy="24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6E79F6-A95B-8072-5B11-28F95C4477D0}"/>
              </a:ext>
            </a:extLst>
          </p:cNvPr>
          <p:cNvSpPr/>
          <p:nvPr/>
        </p:nvSpPr>
        <p:spPr>
          <a:xfrm>
            <a:off x="11349641" y="1336451"/>
            <a:ext cx="674849" cy="76969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D7E01-AC6B-0621-1C52-7E1AD037CA18}"/>
              </a:ext>
            </a:extLst>
          </p:cNvPr>
          <p:cNvSpPr txBox="1"/>
          <p:nvPr/>
        </p:nvSpPr>
        <p:spPr>
          <a:xfrm>
            <a:off x="544949" y="413121"/>
            <a:ext cx="69743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5: Product Lifecycle and Marketing Mix</a:t>
            </a:r>
            <a:endParaRPr lang="en-US" sz="2800" dirty="0"/>
          </a:p>
          <a:p>
            <a:r>
              <a:rPr lang="en-US" sz="26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22EC4-AACE-4D16-BF0B-C632ADCB3A7A}"/>
              </a:ext>
            </a:extLst>
          </p:cNvPr>
          <p:cNvSpPr txBox="1"/>
          <p:nvPr/>
        </p:nvSpPr>
        <p:spPr>
          <a:xfrm>
            <a:off x="544949" y="1495047"/>
            <a:ext cx="439939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Amazon Go Example in Product Lifecycle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Introduction Stage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Heavy investment in "Just Walk Out" technology development.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Promotion focuses on educating customers about cashier-less shopping.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Growth Stage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Expansion to multiple urban locations.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Refined product offerings based on consumer preferences.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Maturity Stage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Increased efficiency in operations.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Loyalty programs and targeted marketing strategies to retain customers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E81D3-0B10-EA30-6B93-E17DB578AB5D}"/>
              </a:ext>
            </a:extLst>
          </p:cNvPr>
          <p:cNvSpPr txBox="1"/>
          <p:nvPr/>
        </p:nvSpPr>
        <p:spPr>
          <a:xfrm>
            <a:off x="7965440" y="5985748"/>
            <a:ext cx="202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(Rubin, 2017)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2561D-244E-622E-03EA-E7BECD0020BC}"/>
              </a:ext>
            </a:extLst>
          </p:cNvPr>
          <p:cNvSpPr txBox="1"/>
          <p:nvPr/>
        </p:nvSpPr>
        <p:spPr>
          <a:xfrm>
            <a:off x="315943" y="7611538"/>
            <a:ext cx="53533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Nature of Brands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brand embodies </a:t>
            </a:r>
            <a:r>
              <a:rPr lang="en-US" sz="2000" b="1" dirty="0"/>
              <a:t>trust, quality, and value</a:t>
            </a:r>
            <a:r>
              <a:rPr lang="en-US" sz="2000" dirty="0"/>
              <a:t>, acting as a promise to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Strong branding influences customer perceptions and drives loyalty.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Amazon</a:t>
            </a:r>
            <a:r>
              <a:rPr lang="en-US" sz="2000" dirty="0"/>
              <a:t> is synonymous with innovation, reliability, and exceptional customer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Its sub-brand, </a:t>
            </a:r>
            <a:r>
              <a:rPr lang="en-US" sz="2000" i="1" dirty="0"/>
              <a:t>Amazon Go</a:t>
            </a:r>
            <a:r>
              <a:rPr lang="en-US" sz="2000" dirty="0"/>
              <a:t>, extends this by redefining retail through cutting-edge technology.</a:t>
            </a:r>
          </a:p>
        </p:txBody>
      </p:sp>
      <p:pic>
        <p:nvPicPr>
          <p:cNvPr id="5" name="Picture 2" descr="The $30 Billion Secret: How Amazon's Logistics Saves You Time &amp; Money -  SCMDOJO">
            <a:extLst>
              <a:ext uri="{FF2B5EF4-FFF2-40B4-BE49-F238E27FC236}">
                <a16:creationId xmlns:a16="http://schemas.microsoft.com/office/drawing/2014/main" id="{EE2679B3-3742-1359-B865-3DA2C00C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1" r="2386"/>
          <a:stretch/>
        </p:blipFill>
        <p:spPr bwMode="auto">
          <a:xfrm>
            <a:off x="5171440" y="-5074276"/>
            <a:ext cx="6853050" cy="47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850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4A2F54-EFF6-1E63-D23A-4770C0E43B35}"/>
              </a:ext>
            </a:extLst>
          </p:cNvPr>
          <p:cNvSpPr txBox="1"/>
          <p:nvPr/>
        </p:nvSpPr>
        <p:spPr>
          <a:xfrm>
            <a:off x="855406" y="295385"/>
            <a:ext cx="6115665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5.	The Significance of Branding</a:t>
            </a:r>
          </a:p>
        </p:txBody>
      </p:sp>
      <p:pic>
        <p:nvPicPr>
          <p:cNvPr id="6" name="Picture 2" descr="The Amazon Logo: Inspiring Insights for Business Owners and Marketers -  crowdspring Blog">
            <a:extLst>
              <a:ext uri="{FF2B5EF4-FFF2-40B4-BE49-F238E27FC236}">
                <a16:creationId xmlns:a16="http://schemas.microsoft.com/office/drawing/2014/main" id="{94793610-9F62-5047-10AE-95650C94D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30" y="-1873225"/>
            <a:ext cx="4732554" cy="142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mazon Go, cashierless store of the future, has some new competition">
            <a:extLst>
              <a:ext uri="{FF2B5EF4-FFF2-40B4-BE49-F238E27FC236}">
                <a16:creationId xmlns:a16="http://schemas.microsoft.com/office/drawing/2014/main" id="{A30210BC-F155-E01F-EE76-B0352CC0D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50" y="7447280"/>
            <a:ext cx="6519149" cy="366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509394-153D-047F-CBA4-005E04AAD561}"/>
              </a:ext>
            </a:extLst>
          </p:cNvPr>
          <p:cNvSpPr/>
          <p:nvPr/>
        </p:nvSpPr>
        <p:spPr>
          <a:xfrm>
            <a:off x="10727307" y="0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A99F4-A8FA-30EB-ACE6-B3865DEE3591}"/>
              </a:ext>
            </a:extLst>
          </p:cNvPr>
          <p:cNvSpPr/>
          <p:nvPr/>
        </p:nvSpPr>
        <p:spPr>
          <a:xfrm>
            <a:off x="9501154" y="502920"/>
            <a:ext cx="1386528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AB9C4-8E79-4AC6-AEE1-017BB6658722}"/>
              </a:ext>
            </a:extLst>
          </p:cNvPr>
          <p:cNvSpPr/>
          <p:nvPr/>
        </p:nvSpPr>
        <p:spPr>
          <a:xfrm>
            <a:off x="10527740" y="1456472"/>
            <a:ext cx="978148" cy="97094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DD61A60-8EEF-E75E-9283-1D8C6FAA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62" y="-152670"/>
            <a:ext cx="2402383" cy="24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1D36B9-8E2C-A47F-06E9-4F724FC4644B}"/>
              </a:ext>
            </a:extLst>
          </p:cNvPr>
          <p:cNvSpPr/>
          <p:nvPr/>
        </p:nvSpPr>
        <p:spPr>
          <a:xfrm>
            <a:off x="11349641" y="1336451"/>
            <a:ext cx="674849" cy="76969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The $30 Billion Secret: How Amazon's Logistics Saves You Time &amp; Money -  SCMDOJO">
            <a:extLst>
              <a:ext uri="{FF2B5EF4-FFF2-40B4-BE49-F238E27FC236}">
                <a16:creationId xmlns:a16="http://schemas.microsoft.com/office/drawing/2014/main" id="{D694A7D4-BF6B-C54E-CA97-EB4029DFB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1" r="2386"/>
          <a:stretch/>
        </p:blipFill>
        <p:spPr bwMode="auto">
          <a:xfrm>
            <a:off x="5171440" y="1336450"/>
            <a:ext cx="6853050" cy="47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20231-B457-CF41-560E-BB3FF6C5B95E}"/>
              </a:ext>
            </a:extLst>
          </p:cNvPr>
          <p:cNvSpPr txBox="1"/>
          <p:nvPr/>
        </p:nvSpPr>
        <p:spPr>
          <a:xfrm>
            <a:off x="315943" y="1588439"/>
            <a:ext cx="53533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Nature of Brands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brand embodies </a:t>
            </a:r>
            <a:r>
              <a:rPr lang="en-US" sz="2000" b="1" dirty="0"/>
              <a:t>trust, quality, and value</a:t>
            </a:r>
            <a:r>
              <a:rPr lang="en-US" sz="2000" dirty="0"/>
              <a:t>, acting as a promise to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Strong branding influences customer perceptions and drives loyalty.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Amazon</a:t>
            </a:r>
            <a:r>
              <a:rPr lang="en-US" sz="2000" dirty="0"/>
              <a:t> is synonymous with innovation, reliability, and exceptional customer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Its sub-brand, </a:t>
            </a:r>
            <a:r>
              <a:rPr lang="en-US" sz="2000" i="1" dirty="0"/>
              <a:t>Amazon Go</a:t>
            </a:r>
            <a:r>
              <a:rPr lang="en-US" sz="2000" dirty="0"/>
              <a:t>, extends this by redefining retail through cutting-edge technology.</a:t>
            </a:r>
          </a:p>
        </p:txBody>
      </p:sp>
    </p:spTree>
    <p:extLst>
      <p:ext uri="{BB962C8B-B14F-4D97-AF65-F5344CB8AC3E}">
        <p14:creationId xmlns:p14="http://schemas.microsoft.com/office/powerpoint/2010/main" val="117195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C9CA8-97B9-AE58-3AA7-E790961D6433}"/>
              </a:ext>
            </a:extLst>
          </p:cNvPr>
          <p:cNvSpPr txBox="1"/>
          <p:nvPr/>
        </p:nvSpPr>
        <p:spPr>
          <a:xfrm>
            <a:off x="855407" y="295385"/>
            <a:ext cx="9114504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6. Brand Pyramid, Positioning, and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B7D1D-8260-CB06-D3A4-E0AF074EEC53}"/>
              </a:ext>
            </a:extLst>
          </p:cNvPr>
          <p:cNvSpPr txBox="1"/>
          <p:nvPr/>
        </p:nvSpPr>
        <p:spPr>
          <a:xfrm>
            <a:off x="355601" y="2757556"/>
            <a:ext cx="475754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Significance of Branding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Customer Loyalty</a:t>
            </a:r>
            <a:r>
              <a:rPr lang="en-US" sz="2000" dirty="0"/>
              <a:t>: Strong branding fosters trust and long-term customer relationships.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Market Differentiation</a:t>
            </a:r>
            <a:r>
              <a:rPr lang="en-US" sz="2000" dirty="0"/>
              <a:t>: Distinguishes products and services in competitive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Value Addition</a:t>
            </a:r>
            <a:r>
              <a:rPr lang="en-US" sz="2000" dirty="0"/>
              <a:t>: Increases perceived value, enabling premium pricing and better customer retention.</a:t>
            </a:r>
          </a:p>
        </p:txBody>
      </p:sp>
      <p:pic>
        <p:nvPicPr>
          <p:cNvPr id="19460" name="Picture 4" descr="Amazon Go, cashierless store of the future, has some new competition">
            <a:extLst>
              <a:ext uri="{FF2B5EF4-FFF2-40B4-BE49-F238E27FC236}">
                <a16:creationId xmlns:a16="http://schemas.microsoft.com/office/drawing/2014/main" id="{DBF232CE-0A88-B42F-E62D-B7F7016BD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50" y="2509520"/>
            <a:ext cx="6519149" cy="366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ntegration Animated Gif by Karthika Udhayakumar on Dribbble">
            <a:extLst>
              <a:ext uri="{FF2B5EF4-FFF2-40B4-BE49-F238E27FC236}">
                <a16:creationId xmlns:a16="http://schemas.microsoft.com/office/drawing/2014/main" id="{3DFF96B1-1674-6F16-F471-B73E20B35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" t="25240" r="93148" b="15942"/>
          <a:stretch/>
        </p:blipFill>
        <p:spPr bwMode="auto">
          <a:xfrm>
            <a:off x="12667555" y="2204720"/>
            <a:ext cx="113725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C29FB7-C16B-16AE-9F1D-5CB9B814AEFB}"/>
              </a:ext>
            </a:extLst>
          </p:cNvPr>
          <p:cNvSpPr/>
          <p:nvPr/>
        </p:nvSpPr>
        <p:spPr>
          <a:xfrm>
            <a:off x="10727307" y="0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5C89C-CF6C-E7F2-A741-76E16DBE0B23}"/>
              </a:ext>
            </a:extLst>
          </p:cNvPr>
          <p:cNvSpPr/>
          <p:nvPr/>
        </p:nvSpPr>
        <p:spPr>
          <a:xfrm>
            <a:off x="9501154" y="502920"/>
            <a:ext cx="1386528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5D927-82D1-D682-B22B-25E21957C6EC}"/>
              </a:ext>
            </a:extLst>
          </p:cNvPr>
          <p:cNvSpPr/>
          <p:nvPr/>
        </p:nvSpPr>
        <p:spPr>
          <a:xfrm>
            <a:off x="10527740" y="1456472"/>
            <a:ext cx="978148" cy="97094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A6F54F-170E-E02D-0E6B-D4BDC66142F2}"/>
              </a:ext>
            </a:extLst>
          </p:cNvPr>
          <p:cNvSpPr/>
          <p:nvPr/>
        </p:nvSpPr>
        <p:spPr>
          <a:xfrm>
            <a:off x="11349641" y="1336451"/>
            <a:ext cx="674849" cy="76969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The Amazon Logo: Inspiring Insights for Business Owners and Marketers -  crowdspring Blog">
            <a:extLst>
              <a:ext uri="{FF2B5EF4-FFF2-40B4-BE49-F238E27FC236}">
                <a16:creationId xmlns:a16="http://schemas.microsoft.com/office/drawing/2014/main" id="{DE95E19F-861B-7853-D702-4D3D4F269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27" y="1491456"/>
            <a:ext cx="4732554" cy="142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91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5AD2FB-A7AF-BAA3-3BC5-7A970CE7A063}"/>
              </a:ext>
            </a:extLst>
          </p:cNvPr>
          <p:cNvSpPr/>
          <p:nvPr/>
        </p:nvSpPr>
        <p:spPr>
          <a:xfrm>
            <a:off x="366330" y="4481515"/>
            <a:ext cx="4683189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EE71B-E064-C65F-38E0-F8D64F4D5166}"/>
              </a:ext>
            </a:extLst>
          </p:cNvPr>
          <p:cNvSpPr/>
          <p:nvPr/>
        </p:nvSpPr>
        <p:spPr>
          <a:xfrm>
            <a:off x="366331" y="3393575"/>
            <a:ext cx="5220273" cy="105650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0B3D7-3750-1A53-D1F3-77A4DCD82FB8}"/>
              </a:ext>
            </a:extLst>
          </p:cNvPr>
          <p:cNvSpPr/>
          <p:nvPr/>
        </p:nvSpPr>
        <p:spPr>
          <a:xfrm>
            <a:off x="358907" y="2175195"/>
            <a:ext cx="4495770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82" name="Picture 2" descr="Integration Animated Gif by Karthika Udhayakumar on Dribbble">
            <a:extLst>
              <a:ext uri="{FF2B5EF4-FFF2-40B4-BE49-F238E27FC236}">
                <a16:creationId xmlns:a16="http://schemas.microsoft.com/office/drawing/2014/main" id="{DA00A0AC-BF54-C511-1E0A-E77D212A8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" t="25240" r="4921" b="15942"/>
          <a:stretch/>
        </p:blipFill>
        <p:spPr bwMode="auto">
          <a:xfrm>
            <a:off x="5474275" y="3429000"/>
            <a:ext cx="6636445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EF0C5-4C17-268B-4E85-5D3C58DF2F66}"/>
              </a:ext>
            </a:extLst>
          </p:cNvPr>
          <p:cNvSpPr txBox="1"/>
          <p:nvPr/>
        </p:nvSpPr>
        <p:spPr>
          <a:xfrm>
            <a:off x="855406" y="295385"/>
            <a:ext cx="1097279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7.	Integration of Branding Concepts into Marketing Planning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67116-A4D6-506B-9977-07D7746E2B5A}"/>
              </a:ext>
            </a:extLst>
          </p:cNvPr>
          <p:cNvSpPr txBox="1"/>
          <p:nvPr/>
        </p:nvSpPr>
        <p:spPr>
          <a:xfrm>
            <a:off x="459166" y="1829752"/>
            <a:ext cx="52202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Importance of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Consistency</a:t>
            </a:r>
            <a:r>
              <a:rPr lang="en-US" sz="2400" dirty="0"/>
              <a:t>: Delivers uniform messaging across all platforms, building trust and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Enhanced Customer Experience</a:t>
            </a:r>
            <a:r>
              <a:rPr lang="en-US" sz="2400" dirty="0"/>
              <a:t>: Aligns branding with customer expectations for seamless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Alignment with Goals</a:t>
            </a:r>
            <a:r>
              <a:rPr lang="en-US" sz="2400" dirty="0"/>
              <a:t>: Ensures branding supports organizational vision and objectives.</a:t>
            </a:r>
          </a:p>
        </p:txBody>
      </p:sp>
      <p:pic>
        <p:nvPicPr>
          <p:cNvPr id="5" name="Picture 2" descr="The Amazon Logo: Inspiring Insights for Business Owners and Marketers -  crowdspring Blog">
            <a:extLst>
              <a:ext uri="{FF2B5EF4-FFF2-40B4-BE49-F238E27FC236}">
                <a16:creationId xmlns:a16="http://schemas.microsoft.com/office/drawing/2014/main" id="{98D84B4D-7FD8-EACD-6FAC-971AA0602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124" y="1371574"/>
            <a:ext cx="2124710" cy="6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BBF8771-6019-B542-D444-D8DBBC49A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424" y="1767705"/>
            <a:ext cx="1298259" cy="86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4381AA-2AF7-BF4B-286F-2EB8BEAC6605}"/>
              </a:ext>
            </a:extLst>
          </p:cNvPr>
          <p:cNvSpPr/>
          <p:nvPr/>
        </p:nvSpPr>
        <p:spPr>
          <a:xfrm>
            <a:off x="11435871" y="-19313"/>
            <a:ext cx="674849" cy="76969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5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5E80C-92DC-1B77-9409-4353243E5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ntegration Animated Gif by Karthika Udhayakumar on Dribbble">
            <a:extLst>
              <a:ext uri="{FF2B5EF4-FFF2-40B4-BE49-F238E27FC236}">
                <a16:creationId xmlns:a16="http://schemas.microsoft.com/office/drawing/2014/main" id="{17B42761-6255-4088-FFA7-A9A43ECC2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" t="25240" r="89300" b="15942"/>
          <a:stretch/>
        </p:blipFill>
        <p:spPr bwMode="auto">
          <a:xfrm>
            <a:off x="12291635" y="3429000"/>
            <a:ext cx="398205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0768E-651F-EC19-20E5-65A4095F779D}"/>
              </a:ext>
            </a:extLst>
          </p:cNvPr>
          <p:cNvSpPr txBox="1"/>
          <p:nvPr/>
        </p:nvSpPr>
        <p:spPr>
          <a:xfrm>
            <a:off x="855406" y="295385"/>
            <a:ext cx="1097279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7.	Integration of Branding Concepts into Marketing Planning</a:t>
            </a:r>
          </a:p>
        </p:txBody>
      </p:sp>
      <p:pic>
        <p:nvPicPr>
          <p:cNvPr id="5" name="Picture 2" descr="The Amazon Logo: Inspiring Insights for Business Owners and Marketers -  crowdspring Blog">
            <a:extLst>
              <a:ext uri="{FF2B5EF4-FFF2-40B4-BE49-F238E27FC236}">
                <a16:creationId xmlns:a16="http://schemas.microsoft.com/office/drawing/2014/main" id="{4F4E8E1D-69BD-31B1-CBDE-9DE53A68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898" y="1371574"/>
            <a:ext cx="2999936" cy="9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0BF1CDA-1410-721C-8251-DEA840E74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2629777"/>
            <a:ext cx="1815947" cy="12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F86C6E-F45E-9DBE-463C-D5F0E2BED182}"/>
              </a:ext>
            </a:extLst>
          </p:cNvPr>
          <p:cNvSpPr txBox="1"/>
          <p:nvPr/>
        </p:nvSpPr>
        <p:spPr>
          <a:xfrm>
            <a:off x="855406" y="2382024"/>
            <a:ext cx="59207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Application to Local Businesses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Leverage technology to enhance branding efforts (e.g., personalized customer experiences).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Adopt Amazon’s customer-centric approach to create strong, relatable, and innovative brand identities.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E15C5C-5EF9-41E7-EC30-44216F7E5A34}"/>
              </a:ext>
            </a:extLst>
          </p:cNvPr>
          <p:cNvSpPr/>
          <p:nvPr/>
        </p:nvSpPr>
        <p:spPr>
          <a:xfrm>
            <a:off x="10894817" y="4437904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ADC3F-6082-FF96-A403-BABECED3FE00}"/>
              </a:ext>
            </a:extLst>
          </p:cNvPr>
          <p:cNvSpPr/>
          <p:nvPr/>
        </p:nvSpPr>
        <p:spPr>
          <a:xfrm>
            <a:off x="9668664" y="4940824"/>
            <a:ext cx="1386528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8A10A-BA2E-34CE-F89B-BF321F214BDF}"/>
              </a:ext>
            </a:extLst>
          </p:cNvPr>
          <p:cNvSpPr/>
          <p:nvPr/>
        </p:nvSpPr>
        <p:spPr>
          <a:xfrm>
            <a:off x="10695250" y="5894376"/>
            <a:ext cx="978148" cy="97094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520A93-ED12-4A9D-73C7-8A17E968E652}"/>
              </a:ext>
            </a:extLst>
          </p:cNvPr>
          <p:cNvSpPr/>
          <p:nvPr/>
        </p:nvSpPr>
        <p:spPr>
          <a:xfrm>
            <a:off x="11517151" y="5774355"/>
            <a:ext cx="674849" cy="76969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Mastering Brand Architecture: 4 Essential Steps for Strategic Growth -  Sagefrog Marketing Group, LLC">
            <a:extLst>
              <a:ext uri="{FF2B5EF4-FFF2-40B4-BE49-F238E27FC236}">
                <a16:creationId xmlns:a16="http://schemas.microsoft.com/office/drawing/2014/main" id="{62E2BEAB-63BB-5730-F948-A706D45F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87" y="4814897"/>
            <a:ext cx="4158133" cy="16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9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68FA3-7A1F-7284-B3D3-9685F246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9AB0B560-E126-A628-EEBE-74FD1DA97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03" y="4008330"/>
            <a:ext cx="4468635" cy="247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3513CB-A555-678E-B415-60DE758A7EC7}"/>
              </a:ext>
            </a:extLst>
          </p:cNvPr>
          <p:cNvSpPr/>
          <p:nvPr/>
        </p:nvSpPr>
        <p:spPr>
          <a:xfrm>
            <a:off x="10727307" y="0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97F584-B3F0-26E8-A315-C476A8E49656}"/>
              </a:ext>
            </a:extLst>
          </p:cNvPr>
          <p:cNvSpPr/>
          <p:nvPr/>
        </p:nvSpPr>
        <p:spPr>
          <a:xfrm>
            <a:off x="9501154" y="502920"/>
            <a:ext cx="1386528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D124E3-FACC-67BF-39F6-CDD4C27550CC}"/>
              </a:ext>
            </a:extLst>
          </p:cNvPr>
          <p:cNvSpPr/>
          <p:nvPr/>
        </p:nvSpPr>
        <p:spPr>
          <a:xfrm>
            <a:off x="10527740" y="1456472"/>
            <a:ext cx="978148" cy="97094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9E43C4-35AF-26DB-375A-BA5885C81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62" y="-152670"/>
            <a:ext cx="2402383" cy="24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5F9148F-DA25-71F7-AF91-EA6FAE4E3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1590"/>
            <a:ext cx="3212025" cy="40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967966-A0E1-C71C-8EB2-0C0D3358CFD6}"/>
              </a:ext>
            </a:extLst>
          </p:cNvPr>
          <p:cNvSpPr/>
          <p:nvPr/>
        </p:nvSpPr>
        <p:spPr>
          <a:xfrm>
            <a:off x="462753" y="1302437"/>
            <a:ext cx="9566263" cy="5555564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E041F-CF59-7A01-A0A2-102C9F3326BA}"/>
              </a:ext>
            </a:extLst>
          </p:cNvPr>
          <p:cNvSpPr txBox="1"/>
          <p:nvPr/>
        </p:nvSpPr>
        <p:spPr>
          <a:xfrm>
            <a:off x="462754" y="794605"/>
            <a:ext cx="19959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CONTENT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FC2D4-3F91-D6C1-CA45-B373C747966C}"/>
              </a:ext>
            </a:extLst>
          </p:cNvPr>
          <p:cNvSpPr txBox="1"/>
          <p:nvPr/>
        </p:nvSpPr>
        <p:spPr>
          <a:xfrm>
            <a:off x="710535" y="1590546"/>
            <a:ext cx="9506675" cy="502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1.	Introduction to Strategic Marketing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2.	The Marketing Planning Process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3.	Key Marketing Concepts and Theories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4.	Product Lifecycle and Marketing Mix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5.	The Significance of Branding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6.	Brand Pyramid, Positioning, and Management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7.	Integration of Branding Concepts into Marketing Planning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8.	Recommendations for FSB UK Members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9.	Conclusion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EE6243-F76D-FBF2-1E46-ABE1A44B7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4"/>
          <a:stretch/>
        </p:blipFill>
        <p:spPr bwMode="auto">
          <a:xfrm>
            <a:off x="10143925" y="4797133"/>
            <a:ext cx="1979336" cy="197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DD337B-0297-2E61-D19F-89EE9235A8AE}"/>
              </a:ext>
            </a:extLst>
          </p:cNvPr>
          <p:cNvSpPr txBox="1"/>
          <p:nvPr/>
        </p:nvSpPr>
        <p:spPr>
          <a:xfrm>
            <a:off x="338667" y="-10240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800" b="1" dirty="0"/>
              <a:t>Introduction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E73B9E74-D709-AD92-F06E-E4A3AE8DA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443" r="27861"/>
          <a:stretch/>
        </p:blipFill>
        <p:spPr bwMode="auto">
          <a:xfrm>
            <a:off x="12004611" y="1944547"/>
            <a:ext cx="571455" cy="290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646A58A-5B1A-1D69-9B54-9077D451C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02"/>
          <a:stretch/>
        </p:blipFill>
        <p:spPr bwMode="auto">
          <a:xfrm>
            <a:off x="13205802" y="2095870"/>
            <a:ext cx="221963" cy="6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434348C-5886-A879-A3BC-F7B12D6F6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820" y="1186541"/>
            <a:ext cx="1359804" cy="90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mazon's Automated Checkout: The Tech and Influence of “Just Walk Out”">
            <a:extLst>
              <a:ext uri="{FF2B5EF4-FFF2-40B4-BE49-F238E27FC236}">
                <a16:creationId xmlns:a16="http://schemas.microsoft.com/office/drawing/2014/main" id="{1E0E5585-E323-5864-3B3B-309D80992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738" y="2989563"/>
            <a:ext cx="191328" cy="333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01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Strategy in the digital space – Steph Browne Digital Marketing Blog">
            <a:extLst>
              <a:ext uri="{FF2B5EF4-FFF2-40B4-BE49-F238E27FC236}">
                <a16:creationId xmlns:a16="http://schemas.microsoft.com/office/drawing/2014/main" id="{DD7C7056-314B-F427-D883-2912E9547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43" y="2857024"/>
            <a:ext cx="75692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C80741-AEF4-4C16-8DFC-0D21931F0275}"/>
              </a:ext>
            </a:extLst>
          </p:cNvPr>
          <p:cNvSpPr/>
          <p:nvPr/>
        </p:nvSpPr>
        <p:spPr>
          <a:xfrm>
            <a:off x="7879875" y="4506192"/>
            <a:ext cx="3980069" cy="2099974"/>
          </a:xfrm>
          <a:prstGeom prst="rect">
            <a:avLst/>
          </a:prstGeom>
          <a:solidFill>
            <a:srgbClr val="CF452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E1292-F4B0-BCFA-2554-265E70E5D98F}"/>
              </a:ext>
            </a:extLst>
          </p:cNvPr>
          <p:cNvSpPr/>
          <p:nvPr/>
        </p:nvSpPr>
        <p:spPr>
          <a:xfrm>
            <a:off x="323806" y="4292773"/>
            <a:ext cx="3484880" cy="1850931"/>
          </a:xfrm>
          <a:prstGeom prst="rect">
            <a:avLst/>
          </a:prstGeom>
          <a:solidFill>
            <a:srgbClr val="FEDA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15D47-B1BC-DF26-9849-29784DE20FF5}"/>
              </a:ext>
            </a:extLst>
          </p:cNvPr>
          <p:cNvSpPr/>
          <p:nvPr/>
        </p:nvSpPr>
        <p:spPr>
          <a:xfrm>
            <a:off x="2642940" y="1307910"/>
            <a:ext cx="6196259" cy="1477327"/>
          </a:xfrm>
          <a:prstGeom prst="rect">
            <a:avLst/>
          </a:prstGeom>
          <a:solidFill>
            <a:srgbClr val="82C34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496C7-D246-8E66-15B8-9000F9D41530}"/>
              </a:ext>
            </a:extLst>
          </p:cNvPr>
          <p:cNvSpPr txBox="1"/>
          <p:nvPr/>
        </p:nvSpPr>
        <p:spPr>
          <a:xfrm>
            <a:off x="855406" y="295385"/>
            <a:ext cx="8268929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8.	Recommendations for FSB UK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3CB7C-F4BC-2FBB-C20A-1CE848E70B60}"/>
              </a:ext>
            </a:extLst>
          </p:cNvPr>
          <p:cNvSpPr txBox="1"/>
          <p:nvPr/>
        </p:nvSpPr>
        <p:spPr>
          <a:xfrm>
            <a:off x="509966" y="4330384"/>
            <a:ext cx="31679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Focus on Strategic Marketing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Align business objectives with evolving customer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regular market research to stay competitive.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7ACC4-EA4D-7769-761C-385B37E8E38B}"/>
              </a:ext>
            </a:extLst>
          </p:cNvPr>
          <p:cNvSpPr txBox="1"/>
          <p:nvPr/>
        </p:nvSpPr>
        <p:spPr>
          <a:xfrm>
            <a:off x="2743200" y="137969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Embrace Technology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Utilize digital tools to improve convenience and operational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Implement seamless customer experiences inspired by Amazon Go’s "Just Walk Out" technology.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62E07-9022-907C-CCB1-A57A36A88D34}"/>
              </a:ext>
            </a:extLst>
          </p:cNvPr>
          <p:cNvSpPr txBox="1"/>
          <p:nvPr/>
        </p:nvSpPr>
        <p:spPr>
          <a:xfrm>
            <a:off x="7879876" y="4588994"/>
            <a:ext cx="3484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Leverage Branding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Differentiate offerings by highlighting unique value propositions.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Foster customer loyalty through consistent, trust-building branding efforts.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838E17-8230-9C33-6F3E-43AD2105717A}"/>
              </a:ext>
            </a:extLst>
          </p:cNvPr>
          <p:cNvSpPr/>
          <p:nvPr/>
        </p:nvSpPr>
        <p:spPr>
          <a:xfrm>
            <a:off x="10727307" y="0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74CB0A5-92C7-4525-69FD-22B305E66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353" y="-152669"/>
            <a:ext cx="1794592" cy="179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8BC61CAA-CE5C-71F2-0672-0D07E1E38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016" y="944512"/>
            <a:ext cx="3148012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36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80454-3343-1435-8F65-D4F960217441}"/>
              </a:ext>
            </a:extLst>
          </p:cNvPr>
          <p:cNvSpPr txBox="1"/>
          <p:nvPr/>
        </p:nvSpPr>
        <p:spPr>
          <a:xfrm>
            <a:off x="1089087" y="234425"/>
            <a:ext cx="3480620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9.	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637B0-CB96-2A5E-8589-83D0B64D30D2}"/>
              </a:ext>
            </a:extLst>
          </p:cNvPr>
          <p:cNvSpPr txBox="1"/>
          <p:nvPr/>
        </p:nvSpPr>
        <p:spPr>
          <a:xfrm>
            <a:off x="374182" y="1819624"/>
            <a:ext cx="95797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Summary of Key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Strategic marketing aligns business goals with customer needs, driving growth and competitiveness.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marketing planning process, branding, and technology integration are essential for success.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Real-world examples like Amazon Go highlight the impact of innovation and customer-centric strategies.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CF152F-3C89-5D7C-C1F5-FF45C4BB5D33}"/>
              </a:ext>
            </a:extLst>
          </p:cNvPr>
          <p:cNvSpPr/>
          <p:nvPr/>
        </p:nvSpPr>
        <p:spPr>
          <a:xfrm>
            <a:off x="10727307" y="0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7C043-9990-640A-05B8-C52FADBB9919}"/>
              </a:ext>
            </a:extLst>
          </p:cNvPr>
          <p:cNvSpPr/>
          <p:nvPr/>
        </p:nvSpPr>
        <p:spPr>
          <a:xfrm>
            <a:off x="9501154" y="502920"/>
            <a:ext cx="1386528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3F4728-8890-F3FB-56C4-9C589AA78B3D}"/>
              </a:ext>
            </a:extLst>
          </p:cNvPr>
          <p:cNvSpPr/>
          <p:nvPr/>
        </p:nvSpPr>
        <p:spPr>
          <a:xfrm>
            <a:off x="10527740" y="1456472"/>
            <a:ext cx="978148" cy="97094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9EAB0A-A731-946A-C6F9-D1998222D052}"/>
              </a:ext>
            </a:extLst>
          </p:cNvPr>
          <p:cNvSpPr/>
          <p:nvPr/>
        </p:nvSpPr>
        <p:spPr>
          <a:xfrm>
            <a:off x="11349641" y="1336451"/>
            <a:ext cx="674849" cy="76969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14D6D282-33C6-91A0-67AE-96FC3CAA5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6" r="89881" b="25833"/>
          <a:stretch/>
        </p:blipFill>
        <p:spPr bwMode="auto">
          <a:xfrm>
            <a:off x="12225683" y="672382"/>
            <a:ext cx="453308" cy="80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D8112DB2-A857-0F8B-899F-B148AC19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285" y="221306"/>
            <a:ext cx="1794592" cy="179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30285065-5694-ACB5-A96C-10504FACF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676" y="2415540"/>
            <a:ext cx="3148012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7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98D42-2621-1DBA-AC5A-0B6A7AF54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F42EAF0C-EF82-D1FD-A85F-47D55498E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46"/>
          <a:stretch/>
        </p:blipFill>
        <p:spPr bwMode="auto">
          <a:xfrm>
            <a:off x="-1" y="6994981"/>
            <a:ext cx="3212025" cy="195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CB90892A-5451-8BBE-8458-E7817C80C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752"/>
          <a:stretch/>
        </p:blipFill>
        <p:spPr bwMode="auto">
          <a:xfrm rot="1300931">
            <a:off x="-752580" y="1638468"/>
            <a:ext cx="758114" cy="362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default">
            <a:extLst>
              <a:ext uri="{FF2B5EF4-FFF2-40B4-BE49-F238E27FC236}">
                <a16:creationId xmlns:a16="http://schemas.microsoft.com/office/drawing/2014/main" id="{CA465A12-6C9F-4C8C-79A1-FEF78CFCD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/>
          <a:stretch/>
        </p:blipFill>
        <p:spPr bwMode="auto">
          <a:xfrm>
            <a:off x="4450179" y="7097372"/>
            <a:ext cx="7577127" cy="195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B65BBC9-C7DE-4AE6-4C46-D23E0E593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31" y="-1390154"/>
            <a:ext cx="1792500" cy="136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73BB2CE-29AD-0301-F764-10E8B116E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28"/>
          <a:stretch/>
        </p:blipFill>
        <p:spPr bwMode="auto">
          <a:xfrm>
            <a:off x="1665409" y="6242175"/>
            <a:ext cx="8084878" cy="24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80BF0-224C-D49A-4D1D-B6465F7A1EF5}"/>
              </a:ext>
            </a:extLst>
          </p:cNvPr>
          <p:cNvSpPr txBox="1"/>
          <p:nvPr/>
        </p:nvSpPr>
        <p:spPr>
          <a:xfrm>
            <a:off x="1089087" y="234425"/>
            <a:ext cx="3480620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10.	References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93053D-84B7-3CAA-E611-E2D79E30C21C}"/>
              </a:ext>
            </a:extLst>
          </p:cNvPr>
          <p:cNvSpPr/>
          <p:nvPr/>
        </p:nvSpPr>
        <p:spPr>
          <a:xfrm>
            <a:off x="10727307" y="0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91704-62A9-2DDE-0FBA-7D86D9EB852A}"/>
              </a:ext>
            </a:extLst>
          </p:cNvPr>
          <p:cNvSpPr/>
          <p:nvPr/>
        </p:nvSpPr>
        <p:spPr>
          <a:xfrm>
            <a:off x="9501154" y="502920"/>
            <a:ext cx="1386528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976B86-B836-18C5-50FC-87C475669725}"/>
              </a:ext>
            </a:extLst>
          </p:cNvPr>
          <p:cNvSpPr/>
          <p:nvPr/>
        </p:nvSpPr>
        <p:spPr>
          <a:xfrm>
            <a:off x="10527740" y="1456472"/>
            <a:ext cx="978148" cy="97094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AFB8E-1382-E798-5ACF-D3C613526A6C}"/>
              </a:ext>
            </a:extLst>
          </p:cNvPr>
          <p:cNvSpPr/>
          <p:nvPr/>
        </p:nvSpPr>
        <p:spPr>
          <a:xfrm>
            <a:off x="11349641" y="1336451"/>
            <a:ext cx="674849" cy="769698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5282064C-B31E-2794-D4BA-56487365C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6" r="89881" b="25833"/>
          <a:stretch/>
        </p:blipFill>
        <p:spPr bwMode="auto">
          <a:xfrm>
            <a:off x="12225683" y="672382"/>
            <a:ext cx="453308" cy="80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E1918331-1717-7409-9669-BBA840241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285" y="221306"/>
            <a:ext cx="1794592" cy="179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A11E11BA-DBAD-7030-9052-D574B3A5C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676" y="2415540"/>
            <a:ext cx="3148012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622FB21-18DD-08A8-7C1A-4A1B7B9C6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03" y="1895454"/>
            <a:ext cx="943354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Armstrong, G., &amp; Kotler, P. (2017).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Marketing: An Introduction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(13th ed.). Pearson Education.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Porter, M. E. (2008).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Five Competitive Forces That Shape Strategy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Harvard Business Review, 86(1), 78-93. https://doi.org/10.1016/j.jom.2008.08.002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Kotler, P., &amp; Keller, K. L. (2016).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(15th ed.). Pearson Education.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Amazon. (2023).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Amazon Go: Just Walk Out Technology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1"/>
              </a:rPr>
              <a:t>https://www.amazon.com/go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West, D. (2018).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7Ps of Marketing: A Comprehensive Guide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Journal of Marketing Science, 45(4), 102-115. https://doi.org/10.1177/0149206317745971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PESTLE Analysis. (2023).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PESTLE Analysis Framework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2"/>
              </a:rPr>
              <a:t>https://www.pestleanalysis.com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Cliffe, S. (2017).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Future of Retail: Amazon Go and the Impact of Automation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The Retail Journal, 29(3), 45-50.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Week. (2019).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Amazon is Revolutionizing Retail with Technology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Marketing Week. https://www.marketingweek.com/amazon-revolutionizing-retail</a:t>
            </a:r>
          </a:p>
        </p:txBody>
      </p:sp>
    </p:spTree>
    <p:extLst>
      <p:ext uri="{BB962C8B-B14F-4D97-AF65-F5344CB8AC3E}">
        <p14:creationId xmlns:p14="http://schemas.microsoft.com/office/powerpoint/2010/main" val="398281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A77A6-43E0-B3AC-545A-86557735E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D079C103-93FB-E076-DBD9-0C3EE12F8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09" y="1468081"/>
            <a:ext cx="8084878" cy="538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CE7B7E-EA4F-9DF9-C754-3B63D9A9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47310"/>
            <a:ext cx="3212025" cy="40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B25D6B-EDD1-0E06-B86E-7FE367A0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05"/>
          <a:stretch/>
        </p:blipFill>
        <p:spPr bwMode="auto">
          <a:xfrm>
            <a:off x="99765" y="2310776"/>
            <a:ext cx="2091969" cy="124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9E451F8-670D-6115-151E-E1D2029F3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443"/>
          <a:stretch/>
        </p:blipFill>
        <p:spPr bwMode="auto">
          <a:xfrm>
            <a:off x="8319052" y="1224904"/>
            <a:ext cx="2996879" cy="362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fault">
            <a:extLst>
              <a:ext uri="{FF2B5EF4-FFF2-40B4-BE49-F238E27FC236}">
                <a16:creationId xmlns:a16="http://schemas.microsoft.com/office/drawing/2014/main" id="{15A4A063-5658-915E-C04A-E7CC315A9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/>
          <a:stretch/>
        </p:blipFill>
        <p:spPr bwMode="auto">
          <a:xfrm>
            <a:off x="4450179" y="4813582"/>
            <a:ext cx="7577127" cy="195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96F0EA-A24E-1BEF-062D-45C16C515ABF}"/>
              </a:ext>
            </a:extLst>
          </p:cNvPr>
          <p:cNvSpPr txBox="1"/>
          <p:nvPr/>
        </p:nvSpPr>
        <p:spPr>
          <a:xfrm>
            <a:off x="462754" y="-627795"/>
            <a:ext cx="19959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CONTENT 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0B7DB68-C5F9-4963-B2CF-E4310DD2C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31" y="894521"/>
            <a:ext cx="1792500" cy="136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3E857C-2BCB-C397-D6C3-E727A503625C}"/>
              </a:ext>
            </a:extLst>
          </p:cNvPr>
          <p:cNvSpPr/>
          <p:nvPr/>
        </p:nvSpPr>
        <p:spPr>
          <a:xfrm>
            <a:off x="3358838" y="763239"/>
            <a:ext cx="40629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2FEEF60-0243-5C96-E981-50D023DB2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789" y="212101"/>
            <a:ext cx="3148012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B3ABE4-FC8E-2F48-AE93-DC990E6B4314}"/>
              </a:ext>
            </a:extLst>
          </p:cNvPr>
          <p:cNvSpPr/>
          <p:nvPr/>
        </p:nvSpPr>
        <p:spPr>
          <a:xfrm>
            <a:off x="-83549" y="5779213"/>
            <a:ext cx="4173579" cy="78382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970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mazon's Automated Checkout: The Tech and Influence of “Just Walk Out”">
            <a:extLst>
              <a:ext uri="{FF2B5EF4-FFF2-40B4-BE49-F238E27FC236}">
                <a16:creationId xmlns:a16="http://schemas.microsoft.com/office/drawing/2014/main" id="{F7BFAD2E-9038-8079-E529-18F6E118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81" y="2938763"/>
            <a:ext cx="6680078" cy="333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6587CF-BC61-A631-1F06-8A175008286C}"/>
              </a:ext>
            </a:extLst>
          </p:cNvPr>
          <p:cNvSpPr/>
          <p:nvPr/>
        </p:nvSpPr>
        <p:spPr>
          <a:xfrm>
            <a:off x="0" y="2887681"/>
            <a:ext cx="9501154" cy="3385902"/>
          </a:xfrm>
          <a:prstGeom prst="rect">
            <a:avLst/>
          </a:prstGeom>
          <a:solidFill>
            <a:srgbClr val="FFFF66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7E8AD-3F5C-5A0B-8004-B775BC53B606}"/>
              </a:ext>
            </a:extLst>
          </p:cNvPr>
          <p:cNvSpPr txBox="1"/>
          <p:nvPr/>
        </p:nvSpPr>
        <p:spPr>
          <a:xfrm>
            <a:off x="353960" y="275721"/>
            <a:ext cx="7580671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1.Introduction to Strategic Marketing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B0D89-E50A-F3BE-41D9-A1CADD2D9F80}"/>
              </a:ext>
            </a:extLst>
          </p:cNvPr>
          <p:cNvSpPr txBox="1"/>
          <p:nvPr/>
        </p:nvSpPr>
        <p:spPr>
          <a:xfrm>
            <a:off x="353960" y="1181303"/>
            <a:ext cx="6784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Definition of Strategic Marketing:</a:t>
            </a:r>
            <a:br>
              <a:rPr lang="en-US" dirty="0"/>
            </a:br>
            <a:r>
              <a:rPr lang="en-US" dirty="0"/>
              <a:t>Strategic marketing is the process of planning, developing, and executing marketing initiatives that align with an organization’s long-term goals, ensuring that customer needs are met effectively while achieving competitive advantage.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17C16-AF06-3492-C4D7-61AA0880FE1D}"/>
              </a:ext>
            </a:extLst>
          </p:cNvPr>
          <p:cNvSpPr txBox="1"/>
          <p:nvPr/>
        </p:nvSpPr>
        <p:spPr>
          <a:xfrm>
            <a:off x="255637" y="2887681"/>
            <a:ext cx="84616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 of Strategic Marketing in an Organization: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Aligns Business Objectives with Customer Needs: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Ensures products/services fulfill market demands.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Example: Amazon Go's focus on convenience for busy urban professionals.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Drives Competitive Advantage: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Differentiates the business from competitors.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Example: Amazon Go’s innovative "Just Walk Out" technology creates a unique retail experience.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Enables Long-Term Business Growth and Sustainability: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Encourages customer retention and loyalty.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Example: By solving the pain point of long queues, Amazon Go builds trust and a loyal customer base.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DA061-477A-93B0-68A0-7DBFC9A3B488}"/>
              </a:ext>
            </a:extLst>
          </p:cNvPr>
          <p:cNvSpPr txBox="1"/>
          <p:nvPr/>
        </p:nvSpPr>
        <p:spPr>
          <a:xfrm>
            <a:off x="338667" y="-116402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2. Marketing Planning Process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5CFBE7-DB98-D2C9-22CC-26EBA65F414C}"/>
              </a:ext>
            </a:extLst>
          </p:cNvPr>
          <p:cNvSpPr/>
          <p:nvPr/>
        </p:nvSpPr>
        <p:spPr>
          <a:xfrm>
            <a:off x="10727307" y="0"/>
            <a:ext cx="1196924" cy="1889025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154E8-6E2F-78E4-BDFB-F97708E9349C}"/>
              </a:ext>
            </a:extLst>
          </p:cNvPr>
          <p:cNvSpPr/>
          <p:nvPr/>
        </p:nvSpPr>
        <p:spPr>
          <a:xfrm>
            <a:off x="9501154" y="502920"/>
            <a:ext cx="1386528" cy="1218380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00CB9-0430-76CD-37B3-B76393ED53B7}"/>
              </a:ext>
            </a:extLst>
          </p:cNvPr>
          <p:cNvSpPr/>
          <p:nvPr/>
        </p:nvSpPr>
        <p:spPr>
          <a:xfrm>
            <a:off x="10527740" y="1456472"/>
            <a:ext cx="978148" cy="97094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B2B08B9-001A-ABF0-9CDA-BD06511A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920" y="1061061"/>
            <a:ext cx="3175639" cy="211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F2C60DA8-0270-6C89-3A0C-70890E7F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3" y="-1067116"/>
            <a:ext cx="3725747" cy="37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742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57CCE-12E5-C60D-348A-F744DCAD1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23A0C52-5282-312D-90C5-6E13A971C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840" y="-446638"/>
            <a:ext cx="2492851" cy="249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FAE71B-1F3E-1F88-42B0-3E67A713EE0A}"/>
              </a:ext>
            </a:extLst>
          </p:cNvPr>
          <p:cNvSpPr txBox="1"/>
          <p:nvPr/>
        </p:nvSpPr>
        <p:spPr>
          <a:xfrm>
            <a:off x="338667" y="62413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2. Marketing Planning Process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42D15F-3294-4436-2236-50F76FCCE252}"/>
              </a:ext>
            </a:extLst>
          </p:cNvPr>
          <p:cNvSpPr/>
          <p:nvPr/>
        </p:nvSpPr>
        <p:spPr>
          <a:xfrm>
            <a:off x="147760" y="7018163"/>
            <a:ext cx="8857091" cy="5504823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1A8563-EEF0-A5E3-25BF-CACB30BD90F8}"/>
              </a:ext>
            </a:extLst>
          </p:cNvPr>
          <p:cNvSpPr/>
          <p:nvPr/>
        </p:nvSpPr>
        <p:spPr>
          <a:xfrm>
            <a:off x="12192000" y="2652028"/>
            <a:ext cx="599661" cy="3320247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DA40524-B06A-BF24-13C8-5BF45FC47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336" y="777936"/>
            <a:ext cx="1800494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BE2C0B-B0E3-E447-DF4C-DED87F58A782}"/>
              </a:ext>
            </a:extLst>
          </p:cNvPr>
          <p:cNvSpPr/>
          <p:nvPr/>
        </p:nvSpPr>
        <p:spPr>
          <a:xfrm>
            <a:off x="665919" y="2226099"/>
            <a:ext cx="10263048" cy="829211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655880-625B-A1FB-31C1-1B361F65F7A8}"/>
              </a:ext>
            </a:extLst>
          </p:cNvPr>
          <p:cNvSpPr/>
          <p:nvPr/>
        </p:nvSpPr>
        <p:spPr>
          <a:xfrm>
            <a:off x="655980" y="3065497"/>
            <a:ext cx="10263048" cy="829211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6A602A-0B40-AF21-9B8A-FAB1D8ACB475}"/>
              </a:ext>
            </a:extLst>
          </p:cNvPr>
          <p:cNvSpPr/>
          <p:nvPr/>
        </p:nvSpPr>
        <p:spPr>
          <a:xfrm>
            <a:off x="653575" y="3894708"/>
            <a:ext cx="10263048" cy="829211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46CEB7-CE0A-0629-D141-279B53A1D5D8}"/>
              </a:ext>
            </a:extLst>
          </p:cNvPr>
          <p:cNvSpPr/>
          <p:nvPr/>
        </p:nvSpPr>
        <p:spPr>
          <a:xfrm>
            <a:off x="655981" y="1418763"/>
            <a:ext cx="10263051" cy="829211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234D59-B932-0E27-897E-0914E7DEF5FC}"/>
              </a:ext>
            </a:extLst>
          </p:cNvPr>
          <p:cNvSpPr txBox="1"/>
          <p:nvPr/>
        </p:nvSpPr>
        <p:spPr>
          <a:xfrm>
            <a:off x="626466" y="1121647"/>
            <a:ext cx="62996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/>
          </a:p>
          <a:p>
            <a:r>
              <a:rPr lang="en-US" sz="2800" b="1" dirty="0"/>
              <a:t>Situational Analysis (SWOT, PESTLE).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5D584-199C-6C51-7C0C-F584C3F70BDA}"/>
              </a:ext>
            </a:extLst>
          </p:cNvPr>
          <p:cNvSpPr txBox="1"/>
          <p:nvPr/>
        </p:nvSpPr>
        <p:spPr>
          <a:xfrm>
            <a:off x="825248" y="2322999"/>
            <a:ext cx="44166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Setting Objectives.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6F55A-054E-47F9-D9F8-D0C6D8528E11}"/>
              </a:ext>
            </a:extLst>
          </p:cNvPr>
          <p:cNvSpPr/>
          <p:nvPr/>
        </p:nvSpPr>
        <p:spPr>
          <a:xfrm>
            <a:off x="651170" y="4717134"/>
            <a:ext cx="10263048" cy="8292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FC592-2B7A-153B-5AE6-CDBBC7220EBB}"/>
              </a:ext>
            </a:extLst>
          </p:cNvPr>
          <p:cNvSpPr txBox="1"/>
          <p:nvPr/>
        </p:nvSpPr>
        <p:spPr>
          <a:xfrm>
            <a:off x="902792" y="3237759"/>
            <a:ext cx="10263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Strategy Development (STP: Segmentation, Targeting, Positioning).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0C83C5-1A74-91C3-5636-D9ADAB9A8379}"/>
              </a:ext>
            </a:extLst>
          </p:cNvPr>
          <p:cNvSpPr txBox="1"/>
          <p:nvPr/>
        </p:nvSpPr>
        <p:spPr>
          <a:xfrm>
            <a:off x="902793" y="4025783"/>
            <a:ext cx="9876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Tactical Implementation (Marketing Mix).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2C34B8-B2B6-2D85-D57B-880C3CF67FC4}"/>
              </a:ext>
            </a:extLst>
          </p:cNvPr>
          <p:cNvSpPr txBox="1"/>
          <p:nvPr/>
        </p:nvSpPr>
        <p:spPr>
          <a:xfrm>
            <a:off x="902793" y="4870626"/>
            <a:ext cx="57090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 and Evaluation. </a:t>
            </a:r>
          </a:p>
        </p:txBody>
      </p:sp>
    </p:spTree>
    <p:extLst>
      <p:ext uri="{BB962C8B-B14F-4D97-AF65-F5344CB8AC3E}">
        <p14:creationId xmlns:p14="http://schemas.microsoft.com/office/powerpoint/2010/main" val="279065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6FD96-E7C5-E546-63BC-3C35E12A3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AD6BF7E-993B-F5CC-97AE-5FDFE88D7AFA}"/>
              </a:ext>
            </a:extLst>
          </p:cNvPr>
          <p:cNvSpPr/>
          <p:nvPr/>
        </p:nvSpPr>
        <p:spPr>
          <a:xfrm>
            <a:off x="147760" y="1286605"/>
            <a:ext cx="8857091" cy="5504823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2B8A76-AB52-C84F-8C3E-DDDDFFF6E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84127"/>
              </p:ext>
            </p:extLst>
          </p:nvPr>
        </p:nvGraphicFramePr>
        <p:xfrm>
          <a:off x="311375" y="2211351"/>
          <a:ext cx="8653396" cy="3749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21389">
                  <a:extLst>
                    <a:ext uri="{9D8B030D-6E8A-4147-A177-3AD203B41FA5}">
                      <a16:colId xmlns:a16="http://schemas.microsoft.com/office/drawing/2014/main" val="2570080"/>
                    </a:ext>
                  </a:extLst>
                </a:gridCol>
                <a:gridCol w="2617454">
                  <a:extLst>
                    <a:ext uri="{9D8B030D-6E8A-4147-A177-3AD203B41FA5}">
                      <a16:colId xmlns:a16="http://schemas.microsoft.com/office/drawing/2014/main" val="63177002"/>
                    </a:ext>
                  </a:extLst>
                </a:gridCol>
                <a:gridCol w="3914553">
                  <a:extLst>
                    <a:ext uri="{9D8B030D-6E8A-4147-A177-3AD203B41FA5}">
                      <a16:colId xmlns:a16="http://schemas.microsoft.com/office/drawing/2014/main" val="26871576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Category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Details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Amazon Go Example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595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 dirty="0"/>
                        <a:t>Strengths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advantages that provide a competitive edge.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"Just Walk Out" technology, strong brand reputation (Amazon).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125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Weaknesses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limitations or challenges.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implementation costs, technical issues with crowd management.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25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Opportunities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External factors that can be leveraged for growth.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Expanding into urban markets, increasing demand for convenience shopping.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98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Threats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External challenges that could hinder success.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Competition from local supermarkets, regulatory hurdles in new markets.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899135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0B61EFC0-AD8A-1400-0968-399247916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87" y="-1901911"/>
            <a:ext cx="4962668" cy="496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EC1369-8942-6371-A275-F5EF8CCEF72C}"/>
              </a:ext>
            </a:extLst>
          </p:cNvPr>
          <p:cNvSpPr txBox="1"/>
          <p:nvPr/>
        </p:nvSpPr>
        <p:spPr>
          <a:xfrm>
            <a:off x="947424" y="3178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2. Marketing Planning Process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4AF453-2C41-55CC-1BD3-DCC08BAB36B8}"/>
              </a:ext>
            </a:extLst>
          </p:cNvPr>
          <p:cNvSpPr/>
          <p:nvPr/>
        </p:nvSpPr>
        <p:spPr>
          <a:xfrm>
            <a:off x="9014790" y="2643543"/>
            <a:ext cx="3187147" cy="829211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926DD8-AD81-3EEF-E1B3-E8576B847A21}"/>
              </a:ext>
            </a:extLst>
          </p:cNvPr>
          <p:cNvSpPr/>
          <p:nvPr/>
        </p:nvSpPr>
        <p:spPr>
          <a:xfrm>
            <a:off x="9004851" y="3482941"/>
            <a:ext cx="3187147" cy="829211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8C84B-A5F6-0724-412D-E6B70AE9811E}"/>
              </a:ext>
            </a:extLst>
          </p:cNvPr>
          <p:cNvSpPr/>
          <p:nvPr/>
        </p:nvSpPr>
        <p:spPr>
          <a:xfrm>
            <a:off x="9002446" y="4312152"/>
            <a:ext cx="3187147" cy="829211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679D3-5FFA-54F7-BC00-89AB7BE74482}"/>
              </a:ext>
            </a:extLst>
          </p:cNvPr>
          <p:cNvSpPr/>
          <p:nvPr/>
        </p:nvSpPr>
        <p:spPr>
          <a:xfrm>
            <a:off x="8997154" y="1836207"/>
            <a:ext cx="3194845" cy="829211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70432D-C900-BC30-2741-DF1659C9F022}"/>
              </a:ext>
            </a:extLst>
          </p:cNvPr>
          <p:cNvSpPr txBox="1"/>
          <p:nvPr/>
        </p:nvSpPr>
        <p:spPr>
          <a:xfrm>
            <a:off x="9231785" y="2767553"/>
            <a:ext cx="29554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Setting Objectives.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3A0F28-6314-AF41-8E64-BC7AE0D501C2}"/>
              </a:ext>
            </a:extLst>
          </p:cNvPr>
          <p:cNvSpPr/>
          <p:nvPr/>
        </p:nvSpPr>
        <p:spPr>
          <a:xfrm>
            <a:off x="9000041" y="5134578"/>
            <a:ext cx="3187147" cy="8292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FA233-C352-13D8-FB53-20D60CCC7DC5}"/>
              </a:ext>
            </a:extLst>
          </p:cNvPr>
          <p:cNvSpPr txBox="1"/>
          <p:nvPr/>
        </p:nvSpPr>
        <p:spPr>
          <a:xfrm>
            <a:off x="9251663" y="3655203"/>
            <a:ext cx="2792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Strategy Development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742CED-3E3A-28DC-B93B-D96CA0666760}"/>
              </a:ext>
            </a:extLst>
          </p:cNvPr>
          <p:cNvSpPr txBox="1"/>
          <p:nvPr/>
        </p:nvSpPr>
        <p:spPr>
          <a:xfrm>
            <a:off x="9251663" y="4443227"/>
            <a:ext cx="382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34245-1FFF-1FFD-A73A-8ADE6DE8B604}"/>
              </a:ext>
            </a:extLst>
          </p:cNvPr>
          <p:cNvSpPr txBox="1"/>
          <p:nvPr/>
        </p:nvSpPr>
        <p:spPr>
          <a:xfrm>
            <a:off x="9251663" y="5288070"/>
            <a:ext cx="3058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 and Evaluation.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F5C20C-0A05-825B-6EB0-2664926CCCA9}"/>
              </a:ext>
            </a:extLst>
          </p:cNvPr>
          <p:cNvSpPr/>
          <p:nvPr/>
        </p:nvSpPr>
        <p:spPr>
          <a:xfrm>
            <a:off x="8994913" y="2652028"/>
            <a:ext cx="3192276" cy="3320247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B1E36C1B-FC59-0C03-ADC5-975A39D54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768" y="777738"/>
            <a:ext cx="1359804" cy="90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C5F79D-8DB0-E5EA-2316-11EE713DA8C9}"/>
              </a:ext>
            </a:extLst>
          </p:cNvPr>
          <p:cNvSpPr txBox="1"/>
          <p:nvPr/>
        </p:nvSpPr>
        <p:spPr>
          <a:xfrm>
            <a:off x="221645" y="1286605"/>
            <a:ext cx="3217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Situation Analysis: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785A20-A9E9-A8C6-2BDB-AE38EF59077D}"/>
              </a:ext>
            </a:extLst>
          </p:cNvPr>
          <p:cNvSpPr txBox="1"/>
          <p:nvPr/>
        </p:nvSpPr>
        <p:spPr>
          <a:xfrm>
            <a:off x="3654763" y="1296309"/>
            <a:ext cx="1758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SOWT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2088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0332D-DD68-5211-3F9E-A71E31893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7A867E-12EB-682D-FF30-4E9C0E34A705}"/>
              </a:ext>
            </a:extLst>
          </p:cNvPr>
          <p:cNvSpPr/>
          <p:nvPr/>
        </p:nvSpPr>
        <p:spPr>
          <a:xfrm>
            <a:off x="147760" y="1286605"/>
            <a:ext cx="9409367" cy="5504823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284E23-9BC5-EE73-D3A2-C75B69B13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080056"/>
              </p:ext>
            </p:extLst>
          </p:nvPr>
        </p:nvGraphicFramePr>
        <p:xfrm>
          <a:off x="387898" y="1937738"/>
          <a:ext cx="8991645" cy="46187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64410">
                  <a:extLst>
                    <a:ext uri="{9D8B030D-6E8A-4147-A177-3AD203B41FA5}">
                      <a16:colId xmlns:a16="http://schemas.microsoft.com/office/drawing/2014/main" val="1227885436"/>
                    </a:ext>
                  </a:extLst>
                </a:gridCol>
                <a:gridCol w="2655762">
                  <a:extLst>
                    <a:ext uri="{9D8B030D-6E8A-4147-A177-3AD203B41FA5}">
                      <a16:colId xmlns:a16="http://schemas.microsoft.com/office/drawing/2014/main" val="3056069343"/>
                    </a:ext>
                  </a:extLst>
                </a:gridCol>
                <a:gridCol w="4371473">
                  <a:extLst>
                    <a:ext uri="{9D8B030D-6E8A-4147-A177-3AD203B41FA5}">
                      <a16:colId xmlns:a16="http://schemas.microsoft.com/office/drawing/2014/main" val="3903723909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r>
                        <a:rPr lang="en-US" sz="1500" b="1"/>
                        <a:t>Factor</a:t>
                      </a:r>
                      <a:endParaRPr lang="en-US" sz="150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Details</a:t>
                      </a:r>
                      <a:endParaRPr lang="en-US" sz="150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Amazon Go Example</a:t>
                      </a:r>
                      <a:endParaRPr lang="en-US" sz="1500"/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147976875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r>
                        <a:rPr lang="en-US" sz="2000" b="1" dirty="0"/>
                        <a:t>Political</a:t>
                      </a:r>
                      <a:endParaRPr lang="en-US" sz="2000" dirty="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Government policies, trade regulations, and political stability.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Regulatory compliance in the UK for cashier-less operations.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1500389671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r>
                        <a:rPr lang="en-US" sz="2000" b="1" dirty="0"/>
                        <a:t>Economic</a:t>
                      </a:r>
                      <a:endParaRPr lang="en-US" sz="2000" dirty="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Economic trends, inflation, and consumer purchasing power.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Economic growth in urban areas supports premium convenience services.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3032859963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r>
                        <a:rPr lang="en-US" sz="2000" b="1"/>
                        <a:t>Social</a:t>
                      </a:r>
                      <a:endParaRPr lang="en-US" sz="200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Societal trends, demographics, and cultural attitudes.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Growing demand for fast, queue-free shopping among busy professionals.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1421662696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r>
                        <a:rPr lang="en-US" sz="2000" b="1"/>
                        <a:t>Technological</a:t>
                      </a:r>
                      <a:endParaRPr lang="en-US" sz="200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Innovations, R&amp;D, and advancements in technology.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Use of computer vision, AI, and sensor fusion for a seamless experience.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1824481738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r>
                        <a:rPr lang="en-US" sz="2000" b="1"/>
                        <a:t>Legal</a:t>
                      </a:r>
                      <a:endParaRPr lang="en-US" sz="200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Laws, regulations, and compliance requirements.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Data privacy laws and liability for technological failures.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1819122318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r>
                        <a:rPr lang="en-US" sz="2000" b="1" dirty="0"/>
                        <a:t>Environmental</a:t>
                      </a:r>
                      <a:endParaRPr lang="en-US" sz="2000" dirty="0"/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Sustainability and environmental considerations.</a:t>
                      </a:r>
                    </a:p>
                  </a:txBody>
                  <a:tcPr marL="75023" marR="75023" marT="37512" marB="37512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Reducing waste with efficient inventory and supply chain systems.</a:t>
                      </a:r>
                    </a:p>
                  </a:txBody>
                  <a:tcPr marL="75023" marR="75023" marT="37512" marB="37512" anchor="ctr"/>
                </a:tc>
                <a:extLst>
                  <a:ext uri="{0D108BD9-81ED-4DB2-BD59-A6C34878D82A}">
                    <a16:rowId xmlns:a16="http://schemas.microsoft.com/office/drawing/2014/main" val="1888292884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DC05F43D-E155-085E-80B1-2FE024562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87" y="-1901911"/>
            <a:ext cx="4962668" cy="496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FEF39D-4ED0-AEFF-41F1-4F837D2C81B2}"/>
              </a:ext>
            </a:extLst>
          </p:cNvPr>
          <p:cNvSpPr txBox="1"/>
          <p:nvPr/>
        </p:nvSpPr>
        <p:spPr>
          <a:xfrm>
            <a:off x="947424" y="3178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2. Marketing Planning Process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0D5B21-799F-726C-D5A2-E11C595CA287}"/>
              </a:ext>
            </a:extLst>
          </p:cNvPr>
          <p:cNvSpPr/>
          <p:nvPr/>
        </p:nvSpPr>
        <p:spPr>
          <a:xfrm>
            <a:off x="9583328" y="2643543"/>
            <a:ext cx="2618609" cy="829211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E2291-BB6C-C3D6-E76F-0EF97A2F144B}"/>
              </a:ext>
            </a:extLst>
          </p:cNvPr>
          <p:cNvSpPr/>
          <p:nvPr/>
        </p:nvSpPr>
        <p:spPr>
          <a:xfrm>
            <a:off x="9573389" y="3482941"/>
            <a:ext cx="2618609" cy="829211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BF066-06A5-F4BC-56CB-1DEC133FAA53}"/>
              </a:ext>
            </a:extLst>
          </p:cNvPr>
          <p:cNvSpPr/>
          <p:nvPr/>
        </p:nvSpPr>
        <p:spPr>
          <a:xfrm>
            <a:off x="9570984" y="4312152"/>
            <a:ext cx="2618609" cy="829211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F3844-ED55-7B27-B154-8511B2DDC1F2}"/>
              </a:ext>
            </a:extLst>
          </p:cNvPr>
          <p:cNvSpPr/>
          <p:nvPr/>
        </p:nvSpPr>
        <p:spPr>
          <a:xfrm>
            <a:off x="9557127" y="1836207"/>
            <a:ext cx="2634872" cy="829211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3F9657-6DEF-EB56-7367-082CB50063FE}"/>
              </a:ext>
            </a:extLst>
          </p:cNvPr>
          <p:cNvSpPr txBox="1"/>
          <p:nvPr/>
        </p:nvSpPr>
        <p:spPr>
          <a:xfrm>
            <a:off x="9567065" y="2767553"/>
            <a:ext cx="29554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Setting Objectives.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C04861-C4BD-7EAF-34D3-3A3F72DDCDAE}"/>
              </a:ext>
            </a:extLst>
          </p:cNvPr>
          <p:cNvSpPr/>
          <p:nvPr/>
        </p:nvSpPr>
        <p:spPr>
          <a:xfrm>
            <a:off x="9568579" y="5134578"/>
            <a:ext cx="2618609" cy="8292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41CE6-CB3E-3E17-E862-183344A7ABB6}"/>
              </a:ext>
            </a:extLst>
          </p:cNvPr>
          <p:cNvSpPr txBox="1"/>
          <p:nvPr/>
        </p:nvSpPr>
        <p:spPr>
          <a:xfrm>
            <a:off x="9586943" y="3655203"/>
            <a:ext cx="2792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Strategy Development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E7ACB-4152-A46F-3703-8BC856F0ED07}"/>
              </a:ext>
            </a:extLst>
          </p:cNvPr>
          <p:cNvSpPr txBox="1"/>
          <p:nvPr/>
        </p:nvSpPr>
        <p:spPr>
          <a:xfrm>
            <a:off x="9586943" y="4443227"/>
            <a:ext cx="382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B0BC1F-2F88-136F-67DB-505D28103513}"/>
              </a:ext>
            </a:extLst>
          </p:cNvPr>
          <p:cNvSpPr txBox="1"/>
          <p:nvPr/>
        </p:nvSpPr>
        <p:spPr>
          <a:xfrm>
            <a:off x="9586943" y="5288070"/>
            <a:ext cx="2723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 and Evaluation. 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E6F49460-6BFC-A39C-1D63-92FB3EEAA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768" y="777738"/>
            <a:ext cx="1359804" cy="90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7059BE-CADE-12DB-0515-388C1F3DD70D}"/>
              </a:ext>
            </a:extLst>
          </p:cNvPr>
          <p:cNvSpPr txBox="1"/>
          <p:nvPr/>
        </p:nvSpPr>
        <p:spPr>
          <a:xfrm>
            <a:off x="221645" y="1286605"/>
            <a:ext cx="3217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Situation Analysis: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9228D3-0511-CB7F-8826-42333964BD23}"/>
              </a:ext>
            </a:extLst>
          </p:cNvPr>
          <p:cNvSpPr txBox="1"/>
          <p:nvPr/>
        </p:nvSpPr>
        <p:spPr>
          <a:xfrm>
            <a:off x="3464560" y="1289680"/>
            <a:ext cx="2631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PESTLE</a:t>
            </a:r>
            <a:endParaRPr lang="en-US" sz="3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D04CFA-C030-8F67-E2DB-44937650E34E}"/>
              </a:ext>
            </a:extLst>
          </p:cNvPr>
          <p:cNvSpPr/>
          <p:nvPr/>
        </p:nvSpPr>
        <p:spPr>
          <a:xfrm>
            <a:off x="9561939" y="2665418"/>
            <a:ext cx="2748633" cy="3306857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2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44108-C3A4-8C37-C02F-63AFE1A2E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D3CC3D4-539D-E690-DF77-07FFDA860D39}"/>
              </a:ext>
            </a:extLst>
          </p:cNvPr>
          <p:cNvSpPr/>
          <p:nvPr/>
        </p:nvSpPr>
        <p:spPr>
          <a:xfrm>
            <a:off x="147760" y="1286605"/>
            <a:ext cx="10034317" cy="5504823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4C0C6F6-8E53-5EF2-56BB-52C588176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87" y="-1901911"/>
            <a:ext cx="4962668" cy="496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A11B42-379B-3E95-91F6-98C8305BA463}"/>
              </a:ext>
            </a:extLst>
          </p:cNvPr>
          <p:cNvSpPr txBox="1"/>
          <p:nvPr/>
        </p:nvSpPr>
        <p:spPr>
          <a:xfrm>
            <a:off x="947424" y="3178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2. Marketing Planning Process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4EF310-2F48-98C5-509A-012853894248}"/>
              </a:ext>
            </a:extLst>
          </p:cNvPr>
          <p:cNvSpPr/>
          <p:nvPr/>
        </p:nvSpPr>
        <p:spPr>
          <a:xfrm>
            <a:off x="10182077" y="2643543"/>
            <a:ext cx="2019860" cy="829211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A3B2D-2D83-4E7D-69E9-7B22977AB00A}"/>
              </a:ext>
            </a:extLst>
          </p:cNvPr>
          <p:cNvSpPr/>
          <p:nvPr/>
        </p:nvSpPr>
        <p:spPr>
          <a:xfrm>
            <a:off x="10184784" y="3482941"/>
            <a:ext cx="2007214" cy="829211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3FDD5-6F7E-18AB-CD4B-276EDF717C08}"/>
              </a:ext>
            </a:extLst>
          </p:cNvPr>
          <p:cNvSpPr/>
          <p:nvPr/>
        </p:nvSpPr>
        <p:spPr>
          <a:xfrm>
            <a:off x="10182379" y="4312152"/>
            <a:ext cx="2007214" cy="829211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10E77-0A06-15DC-DBCD-F04B54D00B95}"/>
              </a:ext>
            </a:extLst>
          </p:cNvPr>
          <p:cNvSpPr/>
          <p:nvPr/>
        </p:nvSpPr>
        <p:spPr>
          <a:xfrm>
            <a:off x="10184784" y="1836207"/>
            <a:ext cx="2007215" cy="829211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9D51AE-8995-F1D3-A5D2-1D7D7160A7BB}"/>
              </a:ext>
            </a:extLst>
          </p:cNvPr>
          <p:cNvSpPr/>
          <p:nvPr/>
        </p:nvSpPr>
        <p:spPr>
          <a:xfrm>
            <a:off x="10179974" y="5134578"/>
            <a:ext cx="2007214" cy="8292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F3BD4A-B316-3FF0-7599-E35611015667}"/>
              </a:ext>
            </a:extLst>
          </p:cNvPr>
          <p:cNvSpPr txBox="1"/>
          <p:nvPr/>
        </p:nvSpPr>
        <p:spPr>
          <a:xfrm>
            <a:off x="10359103" y="3655203"/>
            <a:ext cx="2792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Strategy Development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86508-372D-8931-DBBE-C82539E94F92}"/>
              </a:ext>
            </a:extLst>
          </p:cNvPr>
          <p:cNvSpPr txBox="1"/>
          <p:nvPr/>
        </p:nvSpPr>
        <p:spPr>
          <a:xfrm>
            <a:off x="10359103" y="4443227"/>
            <a:ext cx="382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56BC4-12D4-F3AF-E281-E5AF3EC9C9F0}"/>
              </a:ext>
            </a:extLst>
          </p:cNvPr>
          <p:cNvSpPr txBox="1"/>
          <p:nvPr/>
        </p:nvSpPr>
        <p:spPr>
          <a:xfrm>
            <a:off x="10359103" y="5288070"/>
            <a:ext cx="2935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 and Evaluation.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17F797-831E-18F0-F2B9-5D7EDA94D327}"/>
              </a:ext>
            </a:extLst>
          </p:cNvPr>
          <p:cNvSpPr/>
          <p:nvPr/>
        </p:nvSpPr>
        <p:spPr>
          <a:xfrm>
            <a:off x="10167088" y="3482941"/>
            <a:ext cx="3340510" cy="2489334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E7F2D124-09B2-9BBC-3180-E765656EB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768" y="777738"/>
            <a:ext cx="1359804" cy="90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39F60D-2783-EF1C-8C26-8C868CB11FE1}"/>
              </a:ext>
            </a:extLst>
          </p:cNvPr>
          <p:cNvSpPr txBox="1"/>
          <p:nvPr/>
        </p:nvSpPr>
        <p:spPr>
          <a:xfrm>
            <a:off x="10279581" y="2014663"/>
            <a:ext cx="382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Situation Analysis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AC5E2D-0DA7-E099-8DB6-8F564C14FF18}"/>
              </a:ext>
            </a:extLst>
          </p:cNvPr>
          <p:cNvSpPr/>
          <p:nvPr/>
        </p:nvSpPr>
        <p:spPr>
          <a:xfrm>
            <a:off x="10182077" y="1830982"/>
            <a:ext cx="3217126" cy="812562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6F3E7-BDC8-537A-6AE9-194F232D8F1F}"/>
              </a:ext>
            </a:extLst>
          </p:cNvPr>
          <p:cNvSpPr txBox="1"/>
          <p:nvPr/>
        </p:nvSpPr>
        <p:spPr>
          <a:xfrm>
            <a:off x="213551" y="1307762"/>
            <a:ext cx="4356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Setting Objectives.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72CF6BB-7697-F2A3-8853-E8A6A0945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53630"/>
              </p:ext>
            </p:extLst>
          </p:nvPr>
        </p:nvGraphicFramePr>
        <p:xfrm>
          <a:off x="354658" y="1889024"/>
          <a:ext cx="9612346" cy="46439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32879">
                  <a:extLst>
                    <a:ext uri="{9D8B030D-6E8A-4147-A177-3AD203B41FA5}">
                      <a16:colId xmlns:a16="http://schemas.microsoft.com/office/drawing/2014/main" val="2341285250"/>
                    </a:ext>
                  </a:extLst>
                </a:gridCol>
                <a:gridCol w="2212059">
                  <a:extLst>
                    <a:ext uri="{9D8B030D-6E8A-4147-A177-3AD203B41FA5}">
                      <a16:colId xmlns:a16="http://schemas.microsoft.com/office/drawing/2014/main" val="3725751784"/>
                    </a:ext>
                  </a:extLst>
                </a:gridCol>
                <a:gridCol w="2638526">
                  <a:extLst>
                    <a:ext uri="{9D8B030D-6E8A-4147-A177-3AD203B41FA5}">
                      <a16:colId xmlns:a16="http://schemas.microsoft.com/office/drawing/2014/main" val="2505838580"/>
                    </a:ext>
                  </a:extLst>
                </a:gridCol>
                <a:gridCol w="1265691">
                  <a:extLst>
                    <a:ext uri="{9D8B030D-6E8A-4147-A177-3AD203B41FA5}">
                      <a16:colId xmlns:a16="http://schemas.microsoft.com/office/drawing/2014/main" val="1534060673"/>
                    </a:ext>
                  </a:extLst>
                </a:gridCol>
                <a:gridCol w="1863191">
                  <a:extLst>
                    <a:ext uri="{9D8B030D-6E8A-4147-A177-3AD203B41FA5}">
                      <a16:colId xmlns:a16="http://schemas.microsoft.com/office/drawing/2014/main" val="680305441"/>
                    </a:ext>
                  </a:extLst>
                </a:gridCol>
              </a:tblGrid>
              <a:tr h="390505">
                <a:tc>
                  <a:txBody>
                    <a:bodyPr/>
                    <a:lstStyle/>
                    <a:p>
                      <a:r>
                        <a:rPr lang="en-US" sz="1400" b="1"/>
                        <a:t>Objective</a:t>
                      </a:r>
                      <a:endParaRPr lang="en-US" sz="1400"/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Description</a:t>
                      </a:r>
                      <a:endParaRPr lang="en-US" sz="1400" dirty="0"/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Measurable KPI</a:t>
                      </a:r>
                      <a:endParaRPr lang="en-US" sz="1400"/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Timeframe</a:t>
                      </a:r>
                      <a:endParaRPr lang="en-US" sz="1400"/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Example (Amazon Go)</a:t>
                      </a:r>
                      <a:endParaRPr lang="en-US" sz="1400"/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3267358769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r>
                        <a:rPr lang="en-US" sz="1400" b="1"/>
                        <a:t>Streamline Shopping Experience</a:t>
                      </a:r>
                      <a:endParaRPr lang="en-US" sz="1400"/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Enhance customer convenience by eliminating checkout lines.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Reduction in average time spent in-store per customer.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 year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Implement "Just Walk Out" technology in all stores.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268615743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r>
                        <a:rPr lang="en-US" sz="1400" b="1"/>
                        <a:t>Expand into Urban Markets</a:t>
                      </a:r>
                      <a:endParaRPr lang="en-US" sz="1400"/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Increase Amazon Go presence in major UK cities.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Number of new stores opened in the UK.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 years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Open 10 stores in major UK cities (e.g., London, Manchester).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3161320426"/>
                  </a:ext>
                </a:extLst>
              </a:tr>
              <a:tr h="892582">
                <a:tc>
                  <a:txBody>
                    <a:bodyPr/>
                    <a:lstStyle/>
                    <a:p>
                      <a:r>
                        <a:rPr lang="en-US" sz="1400" b="1"/>
                        <a:t>Increase Customer Adoption</a:t>
                      </a:r>
                      <a:endParaRPr lang="en-US" sz="1400"/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Drive higher customer engagement and usage of the Amazon Go app.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Growth in app downloads and active users.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 months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Achieve 1 million active users for Amazon Go app in the UK.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2343678894"/>
                  </a:ext>
                </a:extLst>
              </a:tr>
              <a:tr h="892582">
                <a:tc>
                  <a:txBody>
                    <a:bodyPr/>
                    <a:lstStyle/>
                    <a:p>
                      <a:r>
                        <a:rPr lang="en-US" sz="1400" b="1"/>
                        <a:t>Improve Operational Efficiency</a:t>
                      </a:r>
                      <a:endParaRPr lang="en-US" sz="1400"/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Optimize store operations for better inventory and cost management.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Reduction in operational costs per store.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 year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Reduce inventory management costs by 15%.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2036113155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r>
                        <a:rPr lang="en-US" sz="1400" b="1"/>
                        <a:t>Enhance Brand Recognition</a:t>
                      </a:r>
                      <a:endParaRPr lang="en-US" sz="1400"/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Build Amazon Go’s brand as a leader in cashier-less retail technology.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Increase in brand awareness and media mentions.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 year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Achieve a 30% increase in media mentions of Amazon Go.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2785705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0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21053-AF92-0BCB-8E8D-C14B00823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C5B09BD-C7F7-1155-8D37-41450E8ECB51}"/>
              </a:ext>
            </a:extLst>
          </p:cNvPr>
          <p:cNvSpPr/>
          <p:nvPr/>
        </p:nvSpPr>
        <p:spPr>
          <a:xfrm>
            <a:off x="147760" y="1286605"/>
            <a:ext cx="9727675" cy="5504823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AADABA4-492F-4441-2350-82C96D80B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87" y="-1901911"/>
            <a:ext cx="4962668" cy="496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8FD80-D690-41A5-5428-23BCC0A7E9B0}"/>
              </a:ext>
            </a:extLst>
          </p:cNvPr>
          <p:cNvSpPr txBox="1"/>
          <p:nvPr/>
        </p:nvSpPr>
        <p:spPr>
          <a:xfrm>
            <a:off x="947424" y="3178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2. Marketing Planning Process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8FBC7-88B4-0F4A-84A1-CEF8F53A2701}"/>
              </a:ext>
            </a:extLst>
          </p:cNvPr>
          <p:cNvSpPr/>
          <p:nvPr/>
        </p:nvSpPr>
        <p:spPr>
          <a:xfrm>
            <a:off x="9856904" y="2643543"/>
            <a:ext cx="2345033" cy="829211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8409F-8211-2CB8-DB21-F0CF4911749A}"/>
              </a:ext>
            </a:extLst>
          </p:cNvPr>
          <p:cNvSpPr/>
          <p:nvPr/>
        </p:nvSpPr>
        <p:spPr>
          <a:xfrm>
            <a:off x="9854209" y="3482941"/>
            <a:ext cx="2337789" cy="829211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1C9E5-623D-D74F-7C93-33E165F17CBA}"/>
              </a:ext>
            </a:extLst>
          </p:cNvPr>
          <p:cNvSpPr/>
          <p:nvPr/>
        </p:nvSpPr>
        <p:spPr>
          <a:xfrm>
            <a:off x="9866413" y="4312152"/>
            <a:ext cx="2323180" cy="829211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DA889F-A9AF-6C68-5C18-779B67A8FAD4}"/>
              </a:ext>
            </a:extLst>
          </p:cNvPr>
          <p:cNvSpPr/>
          <p:nvPr/>
        </p:nvSpPr>
        <p:spPr>
          <a:xfrm>
            <a:off x="9868818" y="1836207"/>
            <a:ext cx="2323181" cy="829211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7F901A-9C5D-3BB5-E4BB-6E272A267406}"/>
              </a:ext>
            </a:extLst>
          </p:cNvPr>
          <p:cNvSpPr/>
          <p:nvPr/>
        </p:nvSpPr>
        <p:spPr>
          <a:xfrm>
            <a:off x="9864008" y="5134578"/>
            <a:ext cx="2323180" cy="8292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018EE1-9F33-DD4C-7001-78C852C26C74}"/>
              </a:ext>
            </a:extLst>
          </p:cNvPr>
          <p:cNvSpPr txBox="1"/>
          <p:nvPr/>
        </p:nvSpPr>
        <p:spPr>
          <a:xfrm>
            <a:off x="10044143" y="4443227"/>
            <a:ext cx="382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2A44F0-72CF-44E9-B327-47AF65D3D162}"/>
              </a:ext>
            </a:extLst>
          </p:cNvPr>
          <p:cNvSpPr txBox="1"/>
          <p:nvPr/>
        </p:nvSpPr>
        <p:spPr>
          <a:xfrm>
            <a:off x="10044143" y="5288070"/>
            <a:ext cx="2950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 and Evaluation.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D29A7A-25FF-4B6D-7702-6671FABB3606}"/>
              </a:ext>
            </a:extLst>
          </p:cNvPr>
          <p:cNvSpPr/>
          <p:nvPr/>
        </p:nvSpPr>
        <p:spPr>
          <a:xfrm>
            <a:off x="9867988" y="4322339"/>
            <a:ext cx="3249878" cy="1649936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2656030D-036F-651E-2EAB-773F47A95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768" y="777738"/>
            <a:ext cx="1359804" cy="90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171B5F-A69D-C373-F16D-619A39BE026E}"/>
              </a:ext>
            </a:extLst>
          </p:cNvPr>
          <p:cNvSpPr txBox="1"/>
          <p:nvPr/>
        </p:nvSpPr>
        <p:spPr>
          <a:xfrm>
            <a:off x="9964621" y="2014663"/>
            <a:ext cx="382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Situation Analysis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95F8FB-95F4-84FB-93E9-E701BE88E8B9}"/>
              </a:ext>
            </a:extLst>
          </p:cNvPr>
          <p:cNvSpPr/>
          <p:nvPr/>
        </p:nvSpPr>
        <p:spPr>
          <a:xfrm>
            <a:off x="9868230" y="1830982"/>
            <a:ext cx="3217126" cy="1658744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87BF1-2039-DEB1-1D6A-26E76944006D}"/>
              </a:ext>
            </a:extLst>
          </p:cNvPr>
          <p:cNvSpPr txBox="1"/>
          <p:nvPr/>
        </p:nvSpPr>
        <p:spPr>
          <a:xfrm>
            <a:off x="9875435" y="2786306"/>
            <a:ext cx="2961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Setting Objectives.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039A56-4230-F6B6-9541-F0C93DB35BE6}"/>
              </a:ext>
            </a:extLst>
          </p:cNvPr>
          <p:cNvSpPr txBox="1"/>
          <p:nvPr/>
        </p:nvSpPr>
        <p:spPr>
          <a:xfrm>
            <a:off x="214821" y="1307762"/>
            <a:ext cx="4544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Strategy Development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5619421-D9B9-C7DE-1B05-33DDC901A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910673"/>
              </p:ext>
            </p:extLst>
          </p:nvPr>
        </p:nvGraphicFramePr>
        <p:xfrm>
          <a:off x="327893" y="2093305"/>
          <a:ext cx="9437129" cy="40477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7867">
                  <a:extLst>
                    <a:ext uri="{9D8B030D-6E8A-4147-A177-3AD203B41FA5}">
                      <a16:colId xmlns:a16="http://schemas.microsoft.com/office/drawing/2014/main" val="3167903200"/>
                    </a:ext>
                  </a:extLst>
                </a:gridCol>
                <a:gridCol w="2287838">
                  <a:extLst>
                    <a:ext uri="{9D8B030D-6E8A-4147-A177-3AD203B41FA5}">
                      <a16:colId xmlns:a16="http://schemas.microsoft.com/office/drawing/2014/main" val="1857831125"/>
                    </a:ext>
                  </a:extLst>
                </a:gridCol>
                <a:gridCol w="5841424">
                  <a:extLst>
                    <a:ext uri="{9D8B030D-6E8A-4147-A177-3AD203B41FA5}">
                      <a16:colId xmlns:a16="http://schemas.microsoft.com/office/drawing/2014/main" val="3898420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/>
                        <a:t>STP Component</a:t>
                      </a:r>
                      <a:endParaRPr lang="en-US" sz="1600"/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Description</a:t>
                      </a:r>
                      <a:endParaRPr lang="en-US" sz="1600"/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Amazon Go Example</a:t>
                      </a:r>
                      <a:endParaRPr lang="en-US" sz="1600"/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692997527"/>
                  </a:ext>
                </a:extLst>
              </a:tr>
              <a:tr h="298583">
                <a:tc>
                  <a:txBody>
                    <a:bodyPr/>
                    <a:lstStyle/>
                    <a:p>
                      <a:r>
                        <a:rPr lang="en-US" sz="1400" b="1" dirty="0"/>
                        <a:t>Segmentation</a:t>
                      </a:r>
                      <a:endParaRPr lang="en-US" sz="1400" dirty="0"/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Identifying distinct groups of customers based on various factors like demographics, behaviors, and needs.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Customers can be segmented based on: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b="1" dirty="0"/>
                        <a:t>Demographics:</a:t>
                      </a:r>
                      <a:r>
                        <a:rPr lang="en-US" sz="1400" dirty="0"/>
                        <a:t> Age (millennials), Occupation (urban professionals).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b="1" dirty="0"/>
                        <a:t>Behavioral:</a:t>
                      </a:r>
                      <a:r>
                        <a:rPr lang="en-US" sz="1400" dirty="0"/>
                        <a:t> Customers who value convenience and time savings.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015440149"/>
                  </a:ext>
                </a:extLst>
              </a:tr>
              <a:tr h="298583">
                <a:tc>
                  <a:txBody>
                    <a:bodyPr/>
                    <a:lstStyle/>
                    <a:p>
                      <a:r>
                        <a:rPr lang="en-US" sz="1400" b="1" dirty="0"/>
                        <a:t>Targeting</a:t>
                      </a:r>
                      <a:endParaRPr lang="en-US" sz="1400" dirty="0"/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Focusing on high-potential segments by aligning marketing efforts with the most promising customer groups.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High-Potential Segments for Amazon Go: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b="1" dirty="0"/>
                        <a:t>Busy Professionals:</a:t>
                      </a:r>
                      <a:r>
                        <a:rPr lang="en-US" sz="1400" dirty="0"/>
                        <a:t> Urban workers seeking quick shopping solutions.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b="1" dirty="0"/>
                        <a:t>Tech-Savvy Consumers:</a:t>
                      </a:r>
                      <a:r>
                        <a:rPr lang="en-US" sz="1400" dirty="0"/>
                        <a:t> Individuals interested in innovative technologies.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842504404"/>
                  </a:ext>
                </a:extLst>
              </a:tr>
              <a:tr h="443350">
                <a:tc>
                  <a:txBody>
                    <a:bodyPr/>
                    <a:lstStyle/>
                    <a:p>
                      <a:r>
                        <a:rPr lang="en-US" sz="1400" b="1" dirty="0"/>
                        <a:t>Positioning</a:t>
                      </a:r>
                      <a:endParaRPr lang="en-US" sz="1400" dirty="0"/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Differentiating the brand in the minds of the target audience by highlighting unique value propositions.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Amazon Go Positioning: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b="1" dirty="0"/>
                        <a:t>Convenience:</a:t>
                      </a:r>
                      <a:r>
                        <a:rPr lang="en-US" sz="1400" dirty="0"/>
                        <a:t> Emphasizing quick, hassle-free shopping without waiting in line.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b="1" dirty="0"/>
                        <a:t>Technology-Driven Innovation:</a:t>
                      </a:r>
                      <a:r>
                        <a:rPr lang="en-US" sz="1400" dirty="0"/>
                        <a:t> Using advanced "Just Walk Out" technology for a seamless experience.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b="1" dirty="0"/>
                        <a:t>Premium Experience:</a:t>
                      </a:r>
                      <a:r>
                        <a:rPr lang="en-US" sz="1400" dirty="0"/>
                        <a:t> Positioning as a modern, high-tech shopping experience for busy individuals.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886193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00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DC3C-6141-9B6A-72BC-BB594536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E8A693C-2710-7CC7-9521-398E81AD4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87" y="-1901911"/>
            <a:ext cx="4962668" cy="496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DD3D01-23D4-1091-52D9-BE4FB380D3E9}"/>
              </a:ext>
            </a:extLst>
          </p:cNvPr>
          <p:cNvSpPr txBox="1"/>
          <p:nvPr/>
        </p:nvSpPr>
        <p:spPr>
          <a:xfrm>
            <a:off x="947424" y="3178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2. Marketing Planning Process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E454F-09FA-C9D8-F296-5A0F7C506A83}"/>
              </a:ext>
            </a:extLst>
          </p:cNvPr>
          <p:cNvSpPr/>
          <p:nvPr/>
        </p:nvSpPr>
        <p:spPr>
          <a:xfrm>
            <a:off x="9911102" y="2643543"/>
            <a:ext cx="2290835" cy="829211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16C9F-7FEA-9FE3-99BE-D3CA89A1E599}"/>
              </a:ext>
            </a:extLst>
          </p:cNvPr>
          <p:cNvSpPr/>
          <p:nvPr/>
        </p:nvSpPr>
        <p:spPr>
          <a:xfrm>
            <a:off x="9879615" y="3482941"/>
            <a:ext cx="2312383" cy="829211"/>
          </a:xfrm>
          <a:prstGeom prst="rect">
            <a:avLst/>
          </a:prstGeom>
          <a:solidFill>
            <a:srgbClr val="82C3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55496-1B14-40F3-0A99-06F3F955AE59}"/>
              </a:ext>
            </a:extLst>
          </p:cNvPr>
          <p:cNvSpPr/>
          <p:nvPr/>
        </p:nvSpPr>
        <p:spPr>
          <a:xfrm>
            <a:off x="9898759" y="4312152"/>
            <a:ext cx="2290834" cy="829211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EC8B33-1BE4-A508-2141-CE9E7807801F}"/>
              </a:ext>
            </a:extLst>
          </p:cNvPr>
          <p:cNvSpPr/>
          <p:nvPr/>
        </p:nvSpPr>
        <p:spPr>
          <a:xfrm>
            <a:off x="9901164" y="1836207"/>
            <a:ext cx="2290835" cy="829211"/>
          </a:xfrm>
          <a:prstGeom prst="rect">
            <a:avLst/>
          </a:prstGeom>
          <a:solidFill>
            <a:srgbClr val="CF45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0E71E2-ECEB-6EE4-7F0D-BC8A6FDE440A}"/>
              </a:ext>
            </a:extLst>
          </p:cNvPr>
          <p:cNvSpPr/>
          <p:nvPr/>
        </p:nvSpPr>
        <p:spPr>
          <a:xfrm>
            <a:off x="9896354" y="5134578"/>
            <a:ext cx="2290834" cy="8292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3F1A4B-2DB2-3D01-7B8E-C0C33B102E3E}"/>
              </a:ext>
            </a:extLst>
          </p:cNvPr>
          <p:cNvSpPr txBox="1"/>
          <p:nvPr/>
        </p:nvSpPr>
        <p:spPr>
          <a:xfrm>
            <a:off x="10052826" y="5243544"/>
            <a:ext cx="2864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 and Evaluation.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9C6902-8084-8D0C-0B38-FEB77DC0516D}"/>
              </a:ext>
            </a:extLst>
          </p:cNvPr>
          <p:cNvSpPr/>
          <p:nvPr/>
        </p:nvSpPr>
        <p:spPr>
          <a:xfrm>
            <a:off x="147760" y="1286605"/>
            <a:ext cx="9763342" cy="5504823"/>
          </a:xfrm>
          <a:prstGeom prst="rect">
            <a:avLst/>
          </a:prstGeom>
          <a:solidFill>
            <a:srgbClr val="8AD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B64BF1-233C-D354-D227-10BCD9A524A0}"/>
              </a:ext>
            </a:extLst>
          </p:cNvPr>
          <p:cNvSpPr/>
          <p:nvPr/>
        </p:nvSpPr>
        <p:spPr>
          <a:xfrm>
            <a:off x="9927612" y="5116227"/>
            <a:ext cx="3217126" cy="830912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CBCC23B-0DC0-4170-74B7-981A625B4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768" y="777738"/>
            <a:ext cx="1359804" cy="90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017473-657D-9310-25BB-2293A3B142EA}"/>
              </a:ext>
            </a:extLst>
          </p:cNvPr>
          <p:cNvSpPr txBox="1"/>
          <p:nvPr/>
        </p:nvSpPr>
        <p:spPr>
          <a:xfrm>
            <a:off x="10734722" y="2014663"/>
            <a:ext cx="1684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Situation Analysis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30AE1-3801-15A2-BB1D-A96D539CCCA7}"/>
              </a:ext>
            </a:extLst>
          </p:cNvPr>
          <p:cNvSpPr/>
          <p:nvPr/>
        </p:nvSpPr>
        <p:spPr>
          <a:xfrm>
            <a:off x="9882249" y="1891239"/>
            <a:ext cx="3217126" cy="2472684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4A5E1-B0F8-3189-9F25-5078F83FE92B}"/>
              </a:ext>
            </a:extLst>
          </p:cNvPr>
          <p:cNvSpPr txBox="1"/>
          <p:nvPr/>
        </p:nvSpPr>
        <p:spPr>
          <a:xfrm>
            <a:off x="10808096" y="2786306"/>
            <a:ext cx="2259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Setting Objectives.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8FC376-C5A0-05DA-544C-D01A1E4CEEC6}"/>
              </a:ext>
            </a:extLst>
          </p:cNvPr>
          <p:cNvSpPr txBox="1"/>
          <p:nvPr/>
        </p:nvSpPr>
        <p:spPr>
          <a:xfrm>
            <a:off x="11052063" y="3612792"/>
            <a:ext cx="2455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Mix Decisions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D6C22D-F334-B164-2992-4324F39AC4CD}"/>
              </a:ext>
            </a:extLst>
          </p:cNvPr>
          <p:cNvSpPr txBox="1"/>
          <p:nvPr/>
        </p:nvSpPr>
        <p:spPr>
          <a:xfrm>
            <a:off x="221645" y="969396"/>
            <a:ext cx="3820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391FB1A-7140-E1B8-4ADE-C0ADB946A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998431"/>
              </p:ext>
            </p:extLst>
          </p:nvPr>
        </p:nvGraphicFramePr>
        <p:xfrm>
          <a:off x="289484" y="1891239"/>
          <a:ext cx="9558283" cy="39098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6364">
                  <a:extLst>
                    <a:ext uri="{9D8B030D-6E8A-4147-A177-3AD203B41FA5}">
                      <a16:colId xmlns:a16="http://schemas.microsoft.com/office/drawing/2014/main" val="1507501174"/>
                    </a:ext>
                  </a:extLst>
                </a:gridCol>
                <a:gridCol w="2939970">
                  <a:extLst>
                    <a:ext uri="{9D8B030D-6E8A-4147-A177-3AD203B41FA5}">
                      <a16:colId xmlns:a16="http://schemas.microsoft.com/office/drawing/2014/main" val="666955395"/>
                    </a:ext>
                  </a:extLst>
                </a:gridCol>
                <a:gridCol w="5321949">
                  <a:extLst>
                    <a:ext uri="{9D8B030D-6E8A-4147-A177-3AD203B41FA5}">
                      <a16:colId xmlns:a16="http://schemas.microsoft.com/office/drawing/2014/main" val="117652420"/>
                    </a:ext>
                  </a:extLst>
                </a:gridCol>
              </a:tblGrid>
              <a:tr h="461151">
                <a:tc>
                  <a:txBody>
                    <a:bodyPr/>
                    <a:lstStyle/>
                    <a:p>
                      <a:r>
                        <a:rPr lang="en-US" sz="1600" b="1"/>
                        <a:t>Marketing Mix Element</a:t>
                      </a:r>
                      <a:endParaRPr lang="en-US" sz="16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Description</a:t>
                      </a:r>
                      <a:endParaRPr lang="en-US" sz="16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Amazon Go Example</a:t>
                      </a:r>
                      <a:endParaRPr lang="en-US" sz="160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88063328"/>
                  </a:ext>
                </a:extLst>
              </a:tr>
              <a:tr h="534849">
                <a:tc>
                  <a:txBody>
                    <a:bodyPr/>
                    <a:lstStyle/>
                    <a:p>
                      <a:r>
                        <a:rPr lang="en-US" sz="1600" b="1" dirty="0"/>
                        <a:t>Product</a:t>
                      </a:r>
                      <a:endParaRPr lang="en-US" sz="16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goods or services offered to meet customer needs.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Ready-to-eat meals, snacks, and essential groceries.</a:t>
                      </a:r>
                    </a:p>
                    <a:p>
                      <a:endParaRPr lang="en-US" sz="160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314813519"/>
                  </a:ext>
                </a:extLst>
              </a:tr>
              <a:tr h="690606">
                <a:tc>
                  <a:txBody>
                    <a:bodyPr/>
                    <a:lstStyle/>
                    <a:p>
                      <a:r>
                        <a:rPr lang="en-US" sz="1600" b="1" dirty="0"/>
                        <a:t>Price</a:t>
                      </a:r>
                      <a:endParaRPr lang="en-US" sz="16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pricing strategy used to ensure the product is perceived as valuable by the target market.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Competitive pricing, similar to local supermarkets, with a premium for the tech-enabled shopping experience.</a:t>
                      </a:r>
                    </a:p>
                    <a:p>
                      <a:endParaRPr lang="en-US" sz="160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035175904"/>
                  </a:ext>
                </a:extLst>
              </a:tr>
              <a:tr h="631410">
                <a:tc>
                  <a:txBody>
                    <a:bodyPr/>
                    <a:lstStyle/>
                    <a:p>
                      <a:r>
                        <a:rPr lang="en-US" sz="1600" b="1" dirty="0"/>
                        <a:t>Place</a:t>
                      </a:r>
                      <a:endParaRPr lang="en-US" sz="16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distribution channels used to make the product available to customers.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Strategically placed stores in urban, high-traffic areas (e.g., central business districts, near transportation hubs).</a:t>
                      </a:r>
                    </a:p>
                    <a:p>
                      <a:r>
                        <a:rPr lang="en-US" sz="1600" dirty="0"/>
                        <a:t>.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518668814"/>
                  </a:ext>
                </a:extLst>
              </a:tr>
              <a:tr h="1304549">
                <a:tc>
                  <a:txBody>
                    <a:bodyPr/>
                    <a:lstStyle/>
                    <a:p>
                      <a:r>
                        <a:rPr lang="en-US" sz="1600" b="1" dirty="0"/>
                        <a:t>Promotion</a:t>
                      </a:r>
                      <a:endParaRPr lang="en-US" sz="16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methods used to communicate the product's value proposition to the target audience.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Digital marketing campaigns focusing on the convenience of "Just Walk Out" technology.</a:t>
                      </a:r>
                    </a:p>
                    <a:p>
                      <a:endParaRPr lang="en-US" sz="160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8514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79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3672</Words>
  <Application>Microsoft Office PowerPoint</Application>
  <PresentationFormat>Widescreen</PresentationFormat>
  <Paragraphs>406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Office</cp:lastModifiedBy>
  <cp:revision>16</cp:revision>
  <dcterms:created xsi:type="dcterms:W3CDTF">2024-12-19T07:30:12Z</dcterms:created>
  <dcterms:modified xsi:type="dcterms:W3CDTF">2024-12-20T01:02:31Z</dcterms:modified>
</cp:coreProperties>
</file>